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98" r:id="rId2"/>
    <p:sldId id="353" r:id="rId3"/>
    <p:sldId id="354" r:id="rId4"/>
    <p:sldId id="356" r:id="rId5"/>
    <p:sldId id="357" r:id="rId6"/>
    <p:sldId id="358" r:id="rId7"/>
    <p:sldId id="360" r:id="rId8"/>
    <p:sldId id="261" r:id="rId9"/>
    <p:sldId id="395" r:id="rId10"/>
    <p:sldId id="288" r:id="rId11"/>
    <p:sldId id="362" r:id="rId12"/>
    <p:sldId id="363" r:id="rId13"/>
    <p:sldId id="364" r:id="rId14"/>
    <p:sldId id="365" r:id="rId15"/>
    <p:sldId id="366" r:id="rId16"/>
    <p:sldId id="367" r:id="rId17"/>
    <p:sldId id="368" r:id="rId18"/>
    <p:sldId id="304" r:id="rId19"/>
    <p:sldId id="369" r:id="rId20"/>
    <p:sldId id="264" r:id="rId21"/>
    <p:sldId id="322" r:id="rId22"/>
    <p:sldId id="378" r:id="rId23"/>
    <p:sldId id="281" r:id="rId24"/>
    <p:sldId id="375" r:id="rId25"/>
    <p:sldId id="376" r:id="rId26"/>
    <p:sldId id="377" r:id="rId27"/>
    <p:sldId id="383" r:id="rId28"/>
    <p:sldId id="312" r:id="rId29"/>
    <p:sldId id="388" r:id="rId30"/>
    <p:sldId id="324" r:id="rId31"/>
    <p:sldId id="323" r:id="rId32"/>
    <p:sldId id="316" r:id="rId33"/>
    <p:sldId id="390" r:id="rId34"/>
    <p:sldId id="325" r:id="rId35"/>
    <p:sldId id="394" r:id="rId36"/>
    <p:sldId id="328" r:id="rId37"/>
    <p:sldId id="329" r:id="rId38"/>
    <p:sldId id="397" r:id="rId39"/>
    <p:sldId id="398" r:id="rId40"/>
    <p:sldId id="400" r:id="rId41"/>
    <p:sldId id="352" r:id="rId42"/>
    <p:sldId id="393" r:id="rId43"/>
    <p:sldId id="311" r:id="rId44"/>
    <p:sldId id="399" r:id="rId45"/>
    <p:sldId id="391" r:id="rId46"/>
    <p:sldId id="29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C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1004" autoAdjust="0"/>
  </p:normalViewPr>
  <p:slideViewPr>
    <p:cSldViewPr snapToGrid="0" snapToObjects="1">
      <p:cViewPr>
        <p:scale>
          <a:sx n="76" d="100"/>
          <a:sy n="76" d="100"/>
        </p:scale>
        <p:origin x="-984" y="-80"/>
      </p:cViewPr>
      <p:guideLst>
        <p:guide orient="horz" pos="2160"/>
        <p:guide pos="2880"/>
      </p:guideLst>
    </p:cSldViewPr>
  </p:slideViewPr>
  <p:notesTextViewPr>
    <p:cViewPr>
      <p:scale>
        <a:sx n="100" d="100"/>
        <a:sy n="100" d="100"/>
      </p:scale>
      <p:origin x="0" y="0"/>
    </p:cViewPr>
  </p:notesTextViewPr>
  <p:sorterViewPr>
    <p:cViewPr>
      <p:scale>
        <a:sx n="85" d="100"/>
        <a:sy n="85" d="100"/>
      </p:scale>
      <p:origin x="0" y="8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68E548-7B43-F84C-9E9D-6D9632D28C83}" type="datetimeFigureOut">
              <a:rPr lang="en-US" smtClean="0"/>
              <a:t>6/4/15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C0D91A-B058-4643-94C1-B057CF8CD437}" type="slidenum">
              <a:rPr lang="en-US" smtClean="0"/>
              <a:t>‹#›</a:t>
            </a:fld>
            <a:endParaRPr lang="en-US"/>
          </a:p>
        </p:txBody>
      </p:sp>
    </p:spTree>
    <p:extLst>
      <p:ext uri="{BB962C8B-B14F-4D97-AF65-F5344CB8AC3E}">
        <p14:creationId xmlns:p14="http://schemas.microsoft.com/office/powerpoint/2010/main" val="1282802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56B567-6CBA-A84C-9AF8-EDE60B554A5F}" type="datetimeFigureOut">
              <a:rPr lang="en-US" smtClean="0"/>
              <a:t>6/4/15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A85EF9-A620-C147-A72A-21F0C688D2A0}" type="slidenum">
              <a:rPr lang="en-US" smtClean="0"/>
              <a:t>‹#›</a:t>
            </a:fld>
            <a:endParaRPr lang="en-US"/>
          </a:p>
        </p:txBody>
      </p:sp>
    </p:spTree>
    <p:extLst>
      <p:ext uri="{BB962C8B-B14F-4D97-AF65-F5344CB8AC3E}">
        <p14:creationId xmlns:p14="http://schemas.microsoft.com/office/powerpoint/2010/main" val="31044736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your</a:t>
            </a:r>
            <a:r>
              <a:rPr lang="en-US" baseline="0" dirty="0" smtClean="0"/>
              <a:t> CABA:  I use a story that illustrates the need to shine, to present myself to impress and failed miserably.  You could also use an example when you spent way too much time preparing slides and no time on how to present them, thus slides over worked, busy and delivery weak filled with filler words etc.</a:t>
            </a:r>
          </a:p>
          <a:p>
            <a:endParaRPr lang="en-US" baseline="0" dirty="0" smtClean="0"/>
          </a:p>
        </p:txBody>
      </p:sp>
      <p:sp>
        <p:nvSpPr>
          <p:cNvPr id="4" name="Slide Number Placeholder 3"/>
          <p:cNvSpPr>
            <a:spLocks noGrp="1"/>
          </p:cNvSpPr>
          <p:nvPr>
            <p:ph type="sldNum" sz="quarter" idx="10"/>
          </p:nvPr>
        </p:nvSpPr>
        <p:spPr/>
        <p:txBody>
          <a:bodyPr/>
          <a:lstStyle/>
          <a:p>
            <a:fld id="{3CA85EF9-A620-C147-A72A-21F0C688D2A0}" type="slidenum">
              <a:rPr lang="en-US" smtClean="0"/>
              <a:t>1</a:t>
            </a:fld>
            <a:endParaRPr lang="en-US"/>
          </a:p>
        </p:txBody>
      </p:sp>
    </p:spTree>
    <p:extLst>
      <p:ext uri="{BB962C8B-B14F-4D97-AF65-F5344CB8AC3E}">
        <p14:creationId xmlns:p14="http://schemas.microsoft.com/office/powerpoint/2010/main" val="3944074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we have a clear destination and know</a:t>
            </a:r>
            <a:r>
              <a:rPr lang="en-US" baseline="0" dirty="0" smtClean="0"/>
              <a:t> where the audience should be at the end of the presentation, we need to understand where they are now. Ever help someone on the phone who was lost? Two questions we ask: “where are you trying to get too?” and “Where are you now?”  As presenters we spend too much energy on the first and almost none on the second. How foolish our instructions would be to our lost friend if we gave them the wrong starting point. How foolish indeed.</a:t>
            </a:r>
          </a:p>
          <a:p>
            <a:endParaRPr lang="en-US" baseline="0" dirty="0" smtClean="0"/>
          </a:p>
          <a:p>
            <a:r>
              <a:rPr lang="en-US" baseline="0" dirty="0" smtClean="0"/>
              <a:t>We need to know: How much they </a:t>
            </a:r>
            <a:r>
              <a:rPr lang="en-US" b="1" baseline="0" dirty="0" smtClean="0"/>
              <a:t>know</a:t>
            </a:r>
            <a:r>
              <a:rPr lang="en-US" baseline="0" dirty="0" smtClean="0"/>
              <a:t>? And How much they </a:t>
            </a:r>
            <a:r>
              <a:rPr lang="en-US" b="1" baseline="0" dirty="0" smtClean="0"/>
              <a:t>care</a:t>
            </a:r>
            <a:r>
              <a:rPr lang="en-US" baseline="0" dirty="0" smtClean="0"/>
              <a:t>?</a:t>
            </a:r>
          </a:p>
          <a:p>
            <a:endParaRPr lang="en-US" baseline="0" dirty="0" smtClean="0"/>
          </a:p>
          <a:p>
            <a:r>
              <a:rPr lang="en-US" baseline="0" dirty="0" smtClean="0"/>
              <a:t>You can: A)put yourself in their position, how would you respond? B) ask someone who knows the group or C) ask them directly.</a:t>
            </a:r>
          </a:p>
          <a:p>
            <a:endParaRPr lang="en-US" baseline="0" dirty="0" smtClean="0"/>
          </a:p>
          <a:p>
            <a:r>
              <a:rPr lang="en-US" baseline="0" dirty="0" smtClean="0"/>
              <a:t>What we are doing is defining the target then hit it every time. The definition is understand </a:t>
            </a:r>
            <a:r>
              <a:rPr lang="en-US" baseline="0" dirty="0" smtClean="0"/>
              <a:t>“</a:t>
            </a:r>
            <a:r>
              <a:rPr lang="en-US" b="1" baseline="0" dirty="0" smtClean="0"/>
              <a:t>B</a:t>
            </a:r>
            <a:r>
              <a:rPr lang="en-US" baseline="0" dirty="0" smtClean="0"/>
              <a:t>” </a:t>
            </a:r>
            <a:r>
              <a:rPr lang="en-US" baseline="0" dirty="0" smtClean="0"/>
              <a:t>the place we want to arrive at. Then learning </a:t>
            </a:r>
            <a:r>
              <a:rPr lang="en-US" baseline="0" dirty="0" smtClean="0"/>
              <a:t>“</a:t>
            </a:r>
            <a:r>
              <a:rPr lang="en-US" b="1" baseline="0" dirty="0" smtClean="0"/>
              <a:t>A</a:t>
            </a:r>
            <a:r>
              <a:rPr lang="en-US" baseline="0" dirty="0" smtClean="0"/>
              <a:t>” </a:t>
            </a:r>
            <a:r>
              <a:rPr lang="en-US" baseline="0" dirty="0" smtClean="0"/>
              <a:t>the spot we are presently </a:t>
            </a:r>
            <a:r>
              <a:rPr lang="en-US" baseline="0" dirty="0" smtClean="0"/>
              <a:t>located. </a:t>
            </a:r>
            <a:r>
              <a:rPr lang="en-US" baseline="0" dirty="0" smtClean="0"/>
              <a:t>Everything we do now in our preparation is to help move the audience from </a:t>
            </a:r>
            <a:r>
              <a:rPr lang="en-US" baseline="0" dirty="0" smtClean="0"/>
              <a:t>Point </a:t>
            </a:r>
            <a:r>
              <a:rPr lang="en-US" b="1" baseline="0" dirty="0" smtClean="0"/>
              <a:t>A</a:t>
            </a:r>
            <a:r>
              <a:rPr lang="en-US" baseline="0" dirty="0" smtClean="0"/>
              <a:t> </a:t>
            </a:r>
            <a:r>
              <a:rPr lang="en-US" baseline="0" dirty="0" smtClean="0"/>
              <a:t>to </a:t>
            </a:r>
            <a:r>
              <a:rPr lang="en-US" baseline="0" dirty="0" smtClean="0"/>
              <a:t>Point </a:t>
            </a:r>
            <a:r>
              <a:rPr lang="en-US" b="1" baseline="0" dirty="0" smtClean="0"/>
              <a:t>B</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3CA85EF9-A620-C147-A72A-21F0C688D2A0}" type="slidenum">
              <a:rPr lang="en-US" smtClean="0"/>
              <a:t>10</a:t>
            </a:fld>
            <a:endParaRPr lang="en-US"/>
          </a:p>
        </p:txBody>
      </p:sp>
    </p:spTree>
    <p:extLst>
      <p:ext uri="{BB962C8B-B14F-4D97-AF65-F5344CB8AC3E}">
        <p14:creationId xmlns:p14="http://schemas.microsoft.com/office/powerpoint/2010/main" val="373973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cs typeface="Arial" charset="0"/>
              </a:defRPr>
            </a:lvl1pPr>
            <a:lvl2pPr marL="742817" indent="-285699" eaLnBrk="0" hangingPunct="0">
              <a:defRPr b="1">
                <a:solidFill>
                  <a:schemeClr val="tx1"/>
                </a:solidFill>
                <a:latin typeface="Arial" charset="0"/>
                <a:cs typeface="Arial" charset="0"/>
              </a:defRPr>
            </a:lvl2pPr>
            <a:lvl3pPr marL="1142796" indent="-228560" eaLnBrk="0" hangingPunct="0">
              <a:defRPr b="1">
                <a:solidFill>
                  <a:schemeClr val="tx1"/>
                </a:solidFill>
                <a:latin typeface="Arial" charset="0"/>
                <a:cs typeface="Arial" charset="0"/>
              </a:defRPr>
            </a:lvl3pPr>
            <a:lvl4pPr marL="1599914" indent="-228560" eaLnBrk="0" hangingPunct="0">
              <a:defRPr b="1">
                <a:solidFill>
                  <a:schemeClr val="tx1"/>
                </a:solidFill>
                <a:latin typeface="Arial" charset="0"/>
                <a:cs typeface="Arial" charset="0"/>
              </a:defRPr>
            </a:lvl4pPr>
            <a:lvl5pPr marL="2057034" indent="-228560" eaLnBrk="0" hangingPunct="0">
              <a:defRPr b="1">
                <a:solidFill>
                  <a:schemeClr val="tx1"/>
                </a:solidFill>
                <a:latin typeface="Arial" charset="0"/>
                <a:cs typeface="Arial" charset="0"/>
              </a:defRPr>
            </a:lvl5pPr>
            <a:lvl6pPr marL="2514152" indent="-228560" eaLnBrk="0" fontAlgn="base" hangingPunct="0">
              <a:spcBef>
                <a:spcPct val="0"/>
              </a:spcBef>
              <a:spcAft>
                <a:spcPct val="0"/>
              </a:spcAft>
              <a:defRPr b="1">
                <a:solidFill>
                  <a:schemeClr val="tx1"/>
                </a:solidFill>
                <a:latin typeface="Arial" charset="0"/>
                <a:cs typeface="Arial" charset="0"/>
              </a:defRPr>
            </a:lvl6pPr>
            <a:lvl7pPr marL="2971271" indent="-228560" eaLnBrk="0" fontAlgn="base" hangingPunct="0">
              <a:spcBef>
                <a:spcPct val="0"/>
              </a:spcBef>
              <a:spcAft>
                <a:spcPct val="0"/>
              </a:spcAft>
              <a:defRPr b="1">
                <a:solidFill>
                  <a:schemeClr val="tx1"/>
                </a:solidFill>
                <a:latin typeface="Arial" charset="0"/>
                <a:cs typeface="Arial" charset="0"/>
              </a:defRPr>
            </a:lvl7pPr>
            <a:lvl8pPr marL="3428389" indent="-228560" eaLnBrk="0" fontAlgn="base" hangingPunct="0">
              <a:spcBef>
                <a:spcPct val="0"/>
              </a:spcBef>
              <a:spcAft>
                <a:spcPct val="0"/>
              </a:spcAft>
              <a:defRPr b="1">
                <a:solidFill>
                  <a:schemeClr val="tx1"/>
                </a:solidFill>
                <a:latin typeface="Arial" charset="0"/>
                <a:cs typeface="Arial" charset="0"/>
              </a:defRPr>
            </a:lvl8pPr>
            <a:lvl9pPr marL="3885507" indent="-228560" eaLnBrk="0" fontAlgn="base" hangingPunct="0">
              <a:spcBef>
                <a:spcPct val="0"/>
              </a:spcBef>
              <a:spcAft>
                <a:spcPct val="0"/>
              </a:spcAft>
              <a:defRPr b="1">
                <a:solidFill>
                  <a:schemeClr val="tx1"/>
                </a:solidFill>
                <a:latin typeface="Arial" charset="0"/>
                <a:cs typeface="Arial" charset="0"/>
              </a:defRPr>
            </a:lvl9pPr>
          </a:lstStyle>
          <a:p>
            <a:pPr eaLnBrk="1" hangingPunct="1"/>
            <a:fld id="{0297C1DD-02DA-4034-8A67-D67E117D1502}" type="slidenum">
              <a:rPr lang="en-US" b="0" smtClean="0"/>
              <a:pPr eaLnBrk="1" hangingPunct="1"/>
              <a:t>11</a:t>
            </a:fld>
            <a:endParaRPr lang="en-US" b="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dirty="0" smtClean="0"/>
              <a:t>Science involved</a:t>
            </a:r>
            <a:r>
              <a:rPr lang="en-US" baseline="0" dirty="0" smtClean="0"/>
              <a:t> with what we have just discussed. </a:t>
            </a:r>
          </a:p>
          <a:p>
            <a:pPr eaLnBrk="1" hangingPunct="1"/>
            <a:endParaRPr lang="en-US" baseline="0" dirty="0" smtClean="0"/>
          </a:p>
          <a:p>
            <a:pPr eaLnBrk="1" hangingPunct="1"/>
            <a:r>
              <a:rPr lang="en-US" baseline="0" dirty="0" smtClean="0"/>
              <a:t>	* Right half = creative, emotional</a:t>
            </a:r>
          </a:p>
          <a:p>
            <a:pPr eaLnBrk="1" hangingPunct="1"/>
            <a:r>
              <a:rPr lang="en-US" baseline="0" dirty="0" smtClean="0"/>
              <a:t>	* Left half = analytical, mathematical, logical</a:t>
            </a:r>
          </a:p>
          <a:p>
            <a:pPr eaLnBrk="1" hangingPunct="1"/>
            <a:endParaRPr lang="en-US" baseline="0" dirty="0" smtClean="0"/>
          </a:p>
          <a:p>
            <a:pPr eaLnBrk="1" hangingPunct="1"/>
            <a:r>
              <a:rPr lang="en-US" baseline="0" dirty="0" smtClean="0"/>
              <a:t>We are taking a whole brain approach. We want to inform, inspire, then see implementation. Empirical knowledge will not drive action alone. We all know something we should be doing but are not. Add emotion to it and we have action. Use only emotion without knowledge and you get “buyers remorse.”</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an example</a:t>
            </a:r>
            <a:r>
              <a:rPr lang="en-US" baseline="0" dirty="0" smtClean="0"/>
              <a:t> of when you were caught off guard with an impromptu presentation.</a:t>
            </a:r>
          </a:p>
          <a:p>
            <a:endParaRPr lang="en-US" baseline="0" dirty="0" smtClean="0"/>
          </a:p>
          <a:p>
            <a:r>
              <a:rPr lang="en-US" baseline="0" dirty="0" smtClean="0"/>
              <a:t>Russ Peterson Jr. was once invited to attend the kickoff for the CNP </a:t>
            </a:r>
            <a:r>
              <a:rPr lang="en-US" baseline="0" dirty="0" smtClean="0"/>
              <a:t>Leadership </a:t>
            </a:r>
            <a:r>
              <a:rPr lang="en-US" baseline="0" dirty="0" smtClean="0"/>
              <a:t>Academy:</a:t>
            </a:r>
            <a:endParaRPr lang="en-US" baseline="0" dirty="0" smtClean="0"/>
          </a:p>
          <a:p>
            <a:endParaRPr lang="en-US" baseline="0" dirty="0" smtClean="0"/>
          </a:p>
          <a:p>
            <a:r>
              <a:rPr lang="en-US" baseline="0" dirty="0" smtClean="0"/>
              <a:t>	</a:t>
            </a:r>
            <a:r>
              <a:rPr lang="en-US" baseline="0" dirty="0" smtClean="0"/>
              <a:t>*He was invited </a:t>
            </a:r>
            <a:r>
              <a:rPr lang="en-US" baseline="0" dirty="0" smtClean="0"/>
              <a:t>to observe class members the </a:t>
            </a:r>
            <a:r>
              <a:rPr lang="en-US" baseline="0" dirty="0" smtClean="0"/>
              <a:t>week before his workshop for them</a:t>
            </a:r>
            <a:endParaRPr lang="en-US" baseline="0" dirty="0" smtClean="0"/>
          </a:p>
          <a:p>
            <a:r>
              <a:rPr lang="en-US" baseline="0" dirty="0" smtClean="0"/>
              <a:t>	</a:t>
            </a:r>
            <a:r>
              <a:rPr lang="en-US" baseline="0" dirty="0" smtClean="0"/>
              <a:t>*To his surprise, he was asked </a:t>
            </a:r>
            <a:r>
              <a:rPr lang="en-US" baseline="0" dirty="0" smtClean="0"/>
              <a:t>to stand and speak to </a:t>
            </a:r>
            <a:r>
              <a:rPr lang="en-US" baseline="0" dirty="0" smtClean="0"/>
              <a:t>the group </a:t>
            </a:r>
            <a:r>
              <a:rPr lang="en-US" baseline="0" dirty="0" smtClean="0"/>
              <a:t>for 10 min about </a:t>
            </a:r>
            <a:r>
              <a:rPr lang="en-US" baseline="0" dirty="0" smtClean="0"/>
              <a:t>the upcoming workshop</a:t>
            </a:r>
            <a:endParaRPr lang="en-US" baseline="0" dirty="0" smtClean="0"/>
          </a:p>
          <a:p>
            <a:endParaRPr lang="en-US" baseline="0" dirty="0" smtClean="0"/>
          </a:p>
          <a:p>
            <a:r>
              <a:rPr lang="en-US" baseline="0" dirty="0" smtClean="0"/>
              <a:t>Such situations usually become a “show-up and throw-up” type of presentation</a:t>
            </a:r>
            <a:r>
              <a:rPr lang="en-US" baseline="0" dirty="0" smtClean="0"/>
              <a:t>.  Instead, he used an iSpeak Quick-Start Model to quickly develop a presentation in his mind.  The tool is called “What – Why – How”</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12</a:t>
            </a:fld>
            <a:endParaRPr lang="en-US"/>
          </a:p>
        </p:txBody>
      </p:sp>
    </p:spTree>
    <p:extLst>
      <p:ext uri="{BB962C8B-B14F-4D97-AF65-F5344CB8AC3E}">
        <p14:creationId xmlns:p14="http://schemas.microsoft.com/office/powerpoint/2010/main" val="11259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F37E44-F104-4297-8D56-F0EA70337D39}" type="slidenum">
              <a:rPr lang="en-US" sz="1200"/>
              <a:pPr eaLnBrk="1" hangingPunct="1"/>
              <a:t>13</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Don’t</a:t>
            </a:r>
            <a:r>
              <a:rPr lang="en-US" baseline="0" dirty="0" smtClean="0">
                <a:latin typeface="Arial" pitchFamily="34" charset="0"/>
                <a:ea typeface="ＭＳ Ｐゴシック" pitchFamily="34" charset="-128"/>
              </a:rPr>
              <a:t> do the ‘data dump’ or the ‘show-up throw-up’ approach. Use structure</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What? = issue</a:t>
            </a:r>
          </a:p>
          <a:p>
            <a:r>
              <a:rPr lang="en-US" baseline="0" dirty="0" smtClean="0">
                <a:latin typeface="Arial" pitchFamily="34" charset="0"/>
                <a:ea typeface="ＭＳ Ｐゴシック" pitchFamily="34" charset="-128"/>
              </a:rPr>
              <a:t>Why? = priority, cause/</a:t>
            </a:r>
            <a:r>
              <a:rPr lang="en-US" baseline="0" dirty="0" smtClean="0">
                <a:latin typeface="Arial" pitchFamily="34" charset="0"/>
                <a:ea typeface="ＭＳ Ｐゴシック" pitchFamily="34" charset="-128"/>
              </a:rPr>
              <a:t>effect, importance</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Transition = use a transitional phrase “Here is what we must do” or a transitional question “What do we do?”</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How? = solution/overcome. This is where the rubber hits the road</a:t>
            </a:r>
          </a:p>
          <a:p>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F37E44-F104-4297-8D56-F0EA70337D39}" type="slidenum">
              <a:rPr lang="en-US" sz="1200"/>
              <a:pPr eaLnBrk="1" hangingPunct="1"/>
              <a:t>14</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Structure</a:t>
            </a:r>
            <a:r>
              <a:rPr lang="en-US" baseline="0" dirty="0" smtClean="0">
                <a:latin typeface="Arial" pitchFamily="34" charset="0"/>
                <a:ea typeface="ＭＳ Ｐゴシック" pitchFamily="34" charset="-128"/>
              </a:rPr>
              <a:t> in Sales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Example</a:t>
            </a:r>
            <a:r>
              <a:rPr lang="en-US" baseline="0" dirty="0" smtClean="0">
                <a:latin typeface="Arial" pitchFamily="34" charset="0"/>
                <a:ea typeface="ＭＳ Ｐゴシック" pitchFamily="34" charset="-128"/>
              </a:rPr>
              <a:t> in </a:t>
            </a:r>
            <a:r>
              <a:rPr lang="en-US" dirty="0" smtClean="0">
                <a:latin typeface="Arial" pitchFamily="34" charset="0"/>
                <a:ea typeface="ＭＳ Ｐゴシック" pitchFamily="34" charset="-128"/>
              </a:rPr>
              <a:t>this slide: Selling safety equipment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87CBEB9-E03F-4498-88D8-3B34D73AC5C3}" type="slidenum">
              <a:rPr lang="en-US" sz="1200"/>
              <a:pPr eaLnBrk="1" hangingPunct="1"/>
              <a:t>15</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Sales:</a:t>
            </a:r>
            <a:r>
              <a:rPr lang="en-US" baseline="0" dirty="0" smtClean="0"/>
              <a:t> persuasive, make a decision</a:t>
            </a:r>
            <a:endParaRPr lang="en-US" dirty="0" smtClean="0"/>
          </a:p>
          <a:p>
            <a:endParaRPr lang="en-US" dirty="0" smtClean="0"/>
          </a:p>
          <a:p>
            <a:r>
              <a:rPr lang="en-US" dirty="0" smtClean="0"/>
              <a:t>Structure here will keep you on topic and not get lost in all your enthusiasm</a:t>
            </a:r>
            <a:r>
              <a:rPr lang="en-US" baseline="0" dirty="0" smtClean="0"/>
              <a:t> for the sale.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F37E44-F104-4297-8D56-F0EA70337D39}" type="slidenum">
              <a:rPr lang="en-US" sz="1200"/>
              <a:pPr eaLnBrk="1" hangingPunct="1"/>
              <a:t>16</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Using this structure works well</a:t>
            </a:r>
            <a:r>
              <a:rPr lang="en-US" baseline="0" dirty="0" smtClean="0">
                <a:latin typeface="Arial" pitchFamily="34" charset="0"/>
                <a:ea typeface="ＭＳ Ｐゴシック" pitchFamily="34" charset="-128"/>
              </a:rPr>
              <a:t> for </a:t>
            </a:r>
            <a:r>
              <a:rPr lang="en-US" baseline="0" dirty="0" smtClean="0">
                <a:latin typeface="Arial" pitchFamily="34" charset="0"/>
                <a:ea typeface="ＭＳ Ｐゴシック" pitchFamily="34" charset="-128"/>
              </a:rPr>
              <a:t>Leaders</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Leaders: create vision,</a:t>
            </a:r>
            <a:r>
              <a:rPr lang="en-US" baseline="0" dirty="0" smtClean="0">
                <a:latin typeface="Arial" pitchFamily="34" charset="0"/>
                <a:ea typeface="ＭＳ Ｐゴシック" pitchFamily="34" charset="-128"/>
              </a:rPr>
              <a:t> direction, goal</a:t>
            </a:r>
            <a:endParaRPr lang="en-US" dirty="0"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87CBEB9-E03F-4498-88D8-3B34D73AC5C3}" type="slidenum">
              <a:rPr lang="en-US" sz="1200"/>
              <a:pPr eaLnBrk="1" hangingPunct="1"/>
              <a:t>17</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Structure with </a:t>
            </a:r>
            <a:r>
              <a:rPr lang="en-US" dirty="0" smtClean="0"/>
              <a:t>Leaders might look like this, applied to a future vision the Executive is casting.</a:t>
            </a:r>
            <a:endParaRPr lang="en-US" dirty="0" smtClean="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2 presentation</a:t>
            </a:r>
            <a:r>
              <a:rPr lang="en-US" baseline="0" dirty="0" smtClean="0"/>
              <a:t> killer?</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18</a:t>
            </a:fld>
            <a:endParaRPr lang="en-US"/>
          </a:p>
        </p:txBody>
      </p:sp>
    </p:spTree>
    <p:extLst>
      <p:ext uri="{BB962C8B-B14F-4D97-AF65-F5344CB8AC3E}">
        <p14:creationId xmlns:p14="http://schemas.microsoft.com/office/powerpoint/2010/main" val="123283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Disengagement.</a:t>
            </a:r>
          </a:p>
          <a:p>
            <a:endParaRPr lang="en-US" dirty="0" smtClean="0"/>
          </a:p>
          <a:p>
            <a:r>
              <a:rPr lang="en-US" dirty="0" smtClean="0"/>
              <a:t>When the</a:t>
            </a:r>
            <a:r>
              <a:rPr lang="en-US" baseline="0" dirty="0" smtClean="0"/>
              <a:t> speaker does not connect with the audience, the audience will quickly become involved with other topics that are of a higher priority to them. </a:t>
            </a:r>
            <a:r>
              <a:rPr lang="en-US" baseline="0" dirty="0" smtClean="0"/>
              <a:t>Like their smart phone!</a:t>
            </a:r>
          </a:p>
          <a:p>
            <a:endParaRPr lang="en-US" baseline="0" dirty="0" smtClean="0"/>
          </a:p>
          <a:p>
            <a:r>
              <a:rPr lang="en-US" baseline="0" dirty="0" smtClean="0"/>
              <a:t>How </a:t>
            </a:r>
            <a:r>
              <a:rPr lang="en-US" baseline="0" dirty="0" smtClean="0"/>
              <a:t>do you connect with an audience? There are several ways. One of the very best is….</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19</a:t>
            </a:fld>
            <a:endParaRPr lang="en-US"/>
          </a:p>
        </p:txBody>
      </p:sp>
    </p:spTree>
    <p:extLst>
      <p:ext uri="{BB962C8B-B14F-4D97-AF65-F5344CB8AC3E}">
        <p14:creationId xmlns:p14="http://schemas.microsoft.com/office/powerpoint/2010/main" val="1572356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3C2BFA9-17BA-4684-80C5-49B144BE56F1}" type="slidenum">
              <a:rPr lang="en-US" sz="1200"/>
              <a:pPr eaLnBrk="1" hangingPunct="1"/>
              <a:t>2</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
        <p:nvSpPr>
          <p:cNvPr id="2" name="Footer Placeholder 1"/>
          <p:cNvSpPr>
            <a:spLocks noGrp="1"/>
          </p:cNvSpPr>
          <p:nvPr>
            <p:ph type="ftr" sz="quarter" idx="10"/>
          </p:nvPr>
        </p:nvSpPr>
        <p:spPr/>
        <p:txBody>
          <a:bodyPr/>
          <a:lstStyle/>
          <a:p>
            <a:pPr>
              <a:defRPr/>
            </a:pPr>
            <a:r>
              <a:rPr lang="en-US" smtClean="0"/>
              <a:t>iSpeak, Inc. 2014©  www.iSpeak.com</a:t>
            </a:r>
            <a:endParaRPr lang="en-US"/>
          </a:p>
        </p:txBody>
      </p:sp>
      <p:sp>
        <p:nvSpPr>
          <p:cNvPr id="3" name="Header Placeholder 2"/>
          <p:cNvSpPr>
            <a:spLocks noGrp="1"/>
          </p:cNvSpPr>
          <p:nvPr>
            <p:ph type="hdr" sz="quarter" idx="11"/>
          </p:nvPr>
        </p:nvSpPr>
        <p:spPr/>
        <p:txBody>
          <a:bodyPr/>
          <a:lstStyle/>
          <a:p>
            <a:pPr>
              <a:defRPr/>
            </a:pPr>
            <a:r>
              <a:rPr lang="en-US" smtClean="0"/>
              <a:t>iSpeak Webinar Series</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Corporate </a:t>
            </a:r>
            <a:r>
              <a:rPr lang="en-US" dirty="0" smtClean="0"/>
              <a:t>Storytelling</a:t>
            </a:r>
            <a:r>
              <a:rPr lang="en-US" dirty="0" smtClean="0"/>
              <a:t>.</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20</a:t>
            </a:fld>
            <a:endParaRPr lang="en-US"/>
          </a:p>
        </p:txBody>
      </p:sp>
    </p:spTree>
    <p:extLst>
      <p:ext uri="{BB962C8B-B14F-4D97-AF65-F5344CB8AC3E}">
        <p14:creationId xmlns:p14="http://schemas.microsoft.com/office/powerpoint/2010/main" val="4281699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a:t>
            </a:r>
            <a:r>
              <a:rPr lang="en-US" baseline="0" dirty="0" smtClean="0"/>
              <a:t> about the phrase that brings out the inner child in us all…</a:t>
            </a:r>
          </a:p>
          <a:p>
            <a:endParaRPr lang="en-US" baseline="0" dirty="0" smtClean="0"/>
          </a:p>
          <a:p>
            <a:r>
              <a:rPr lang="en-US" baseline="0" dirty="0" smtClean="0"/>
              <a:t>Not suggesting this line as a good one for corporate storytelling!! But stories work.</a:t>
            </a:r>
          </a:p>
          <a:p>
            <a:endParaRPr lang="en-US" baseline="0" dirty="0" smtClean="0"/>
          </a:p>
          <a:p>
            <a:r>
              <a:rPr lang="en-US" baseline="0" dirty="0" smtClean="0"/>
              <a:t>Bill Cosby doesn’t tell jokes – he tells stories! </a:t>
            </a:r>
          </a:p>
          <a:p>
            <a:endParaRPr lang="en-US" baseline="0" dirty="0" smtClean="0"/>
          </a:p>
          <a:p>
            <a:r>
              <a:rPr lang="en-US" baseline="0" dirty="0" smtClean="0"/>
              <a:t>Not about entertaining, it’s about engaging! </a:t>
            </a:r>
            <a:r>
              <a:rPr lang="en-US" baseline="0" dirty="0" smtClean="0"/>
              <a:t>Share </a:t>
            </a:r>
            <a:r>
              <a:rPr lang="en-US" baseline="0" dirty="0" smtClean="0"/>
              <a:t>a story about the subject </a:t>
            </a:r>
            <a:r>
              <a:rPr lang="en-US" baseline="0" dirty="0" smtClean="0"/>
              <a:t>matter and you can engage your audience.</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21</a:t>
            </a:fld>
            <a:endParaRPr lang="en-US"/>
          </a:p>
        </p:txBody>
      </p:sp>
    </p:spTree>
    <p:extLst>
      <p:ext uri="{BB962C8B-B14F-4D97-AF65-F5344CB8AC3E}">
        <p14:creationId xmlns:p14="http://schemas.microsoft.com/office/powerpoint/2010/main" val="2517972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cs typeface="Arial" charset="0"/>
              </a:defRPr>
            </a:lvl1pPr>
            <a:lvl2pPr marL="742883" indent="-285724" eaLnBrk="0" hangingPunct="0">
              <a:defRPr b="1">
                <a:solidFill>
                  <a:schemeClr val="tx1"/>
                </a:solidFill>
                <a:latin typeface="Arial" charset="0"/>
                <a:cs typeface="Arial" charset="0"/>
              </a:defRPr>
            </a:lvl2pPr>
            <a:lvl3pPr marL="1142898" indent="-228580" eaLnBrk="0" hangingPunct="0">
              <a:defRPr b="1">
                <a:solidFill>
                  <a:schemeClr val="tx1"/>
                </a:solidFill>
                <a:latin typeface="Arial" charset="0"/>
                <a:cs typeface="Arial" charset="0"/>
              </a:defRPr>
            </a:lvl3pPr>
            <a:lvl4pPr marL="1600057" indent="-228580" eaLnBrk="0" hangingPunct="0">
              <a:defRPr b="1">
                <a:solidFill>
                  <a:schemeClr val="tx1"/>
                </a:solidFill>
                <a:latin typeface="Arial" charset="0"/>
                <a:cs typeface="Arial" charset="0"/>
              </a:defRPr>
            </a:lvl4pPr>
            <a:lvl5pPr marL="2057217" indent="-228580" eaLnBrk="0" hangingPunct="0">
              <a:defRPr b="1">
                <a:solidFill>
                  <a:schemeClr val="tx1"/>
                </a:solidFill>
                <a:latin typeface="Arial" charset="0"/>
                <a:cs typeface="Arial" charset="0"/>
              </a:defRPr>
            </a:lvl5pPr>
            <a:lvl6pPr marL="2514376" indent="-228580" eaLnBrk="0" fontAlgn="base" hangingPunct="0">
              <a:spcBef>
                <a:spcPct val="0"/>
              </a:spcBef>
              <a:spcAft>
                <a:spcPct val="0"/>
              </a:spcAft>
              <a:defRPr b="1">
                <a:solidFill>
                  <a:schemeClr val="tx1"/>
                </a:solidFill>
                <a:latin typeface="Arial" charset="0"/>
                <a:cs typeface="Arial" charset="0"/>
              </a:defRPr>
            </a:lvl6pPr>
            <a:lvl7pPr marL="2971535" indent="-228580" eaLnBrk="0" fontAlgn="base" hangingPunct="0">
              <a:spcBef>
                <a:spcPct val="0"/>
              </a:spcBef>
              <a:spcAft>
                <a:spcPct val="0"/>
              </a:spcAft>
              <a:defRPr b="1">
                <a:solidFill>
                  <a:schemeClr val="tx1"/>
                </a:solidFill>
                <a:latin typeface="Arial" charset="0"/>
                <a:cs typeface="Arial" charset="0"/>
              </a:defRPr>
            </a:lvl7pPr>
            <a:lvl8pPr marL="3428695" indent="-228580" eaLnBrk="0" fontAlgn="base" hangingPunct="0">
              <a:spcBef>
                <a:spcPct val="0"/>
              </a:spcBef>
              <a:spcAft>
                <a:spcPct val="0"/>
              </a:spcAft>
              <a:defRPr b="1">
                <a:solidFill>
                  <a:schemeClr val="tx1"/>
                </a:solidFill>
                <a:latin typeface="Arial" charset="0"/>
                <a:cs typeface="Arial" charset="0"/>
              </a:defRPr>
            </a:lvl8pPr>
            <a:lvl9pPr marL="3885854" indent="-228580" eaLnBrk="0" fontAlgn="base" hangingPunct="0">
              <a:spcBef>
                <a:spcPct val="0"/>
              </a:spcBef>
              <a:spcAft>
                <a:spcPct val="0"/>
              </a:spcAft>
              <a:defRPr b="1">
                <a:solidFill>
                  <a:schemeClr val="tx1"/>
                </a:solidFill>
                <a:latin typeface="Arial" charset="0"/>
                <a:cs typeface="Arial" charset="0"/>
              </a:defRPr>
            </a:lvl9pPr>
          </a:lstStyle>
          <a:p>
            <a:pPr eaLnBrk="1" hangingPunct="1"/>
            <a:fld id="{0297C1DD-02DA-4034-8A67-D67E117D1502}" type="slidenum">
              <a:rPr lang="en-US" b="0" smtClean="0"/>
              <a:pPr eaLnBrk="1" hangingPunct="1"/>
              <a:t>22</a:t>
            </a:fld>
            <a:endParaRPr lang="en-US" b="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dirty="0" smtClean="0"/>
              <a:t>Methods</a:t>
            </a:r>
            <a:r>
              <a:rPr lang="en-US" baseline="0" dirty="0" smtClean="0"/>
              <a:t> to </a:t>
            </a:r>
            <a:r>
              <a:rPr lang="en-US" baseline="0" dirty="0" smtClean="0"/>
              <a:t>connect with any audience…</a:t>
            </a:r>
            <a:endParaRPr lang="en-US" baseline="0" dirty="0" smtClean="0"/>
          </a:p>
          <a:p>
            <a:pPr eaLnBrk="1" hangingPunct="1"/>
            <a:endParaRPr lang="en-US" baseline="0" dirty="0" smtClean="0"/>
          </a:p>
          <a:p>
            <a:pPr eaLnBrk="1" hangingPunct="1"/>
            <a:r>
              <a:rPr lang="en-US" baseline="0" dirty="0" smtClean="0"/>
              <a:t>When you can use more than one. Using just facts is a data dump. </a:t>
            </a:r>
            <a:endParaRPr lang="en-US" baseline="0" dirty="0" smtClean="0"/>
          </a:p>
          <a:p>
            <a:pPr eaLnBrk="1" hangingPunct="1"/>
            <a:endParaRPr lang="en-US" baseline="0" dirty="0" smtClean="0"/>
          </a:p>
          <a:p>
            <a:pPr eaLnBrk="1" hangingPunct="1"/>
            <a:r>
              <a:rPr lang="en-US" baseline="0" dirty="0" smtClean="0"/>
              <a:t>Bring </a:t>
            </a:r>
            <a:r>
              <a:rPr lang="en-US" baseline="0" dirty="0" smtClean="0"/>
              <a:t>richness to </a:t>
            </a:r>
            <a:r>
              <a:rPr lang="en-US" baseline="0" dirty="0" smtClean="0"/>
              <a:t>your presentation by giving the audience something they can connect with, like a </a:t>
            </a:r>
            <a:r>
              <a:rPr lang="en-US" baseline="0" dirty="0" smtClean="0"/>
              <a:t>story.</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key and it ties</a:t>
            </a:r>
            <a:r>
              <a:rPr lang="en-US" baseline="0" dirty="0" smtClean="0"/>
              <a:t> back to your Purpose!</a:t>
            </a:r>
          </a:p>
          <a:p>
            <a:endParaRPr lang="en-US" baseline="0" dirty="0" smtClean="0"/>
          </a:p>
          <a:p>
            <a:r>
              <a:rPr lang="en-US" baseline="0" dirty="0" smtClean="0"/>
              <a:t>Does everyone like a story? Yes</a:t>
            </a:r>
          </a:p>
          <a:p>
            <a:r>
              <a:rPr lang="en-US" baseline="0" dirty="0" smtClean="0"/>
              <a:t>Does everyone want a story? hmm</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23</a:t>
            </a:fld>
            <a:endParaRPr lang="en-US"/>
          </a:p>
        </p:txBody>
      </p:sp>
    </p:spTree>
    <p:extLst>
      <p:ext uri="{BB962C8B-B14F-4D97-AF65-F5344CB8AC3E}">
        <p14:creationId xmlns:p14="http://schemas.microsoft.com/office/powerpoint/2010/main" val="40365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F37E44-F104-4297-8D56-F0EA70337D39}" type="slidenum">
              <a:rPr lang="en-US" sz="1200"/>
              <a:pPr eaLnBrk="1" hangingPunct="1"/>
              <a:t>24</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You</a:t>
            </a:r>
            <a:r>
              <a:rPr lang="en-US" baseline="0" dirty="0" smtClean="0">
                <a:latin typeface="Arial" pitchFamily="34" charset="0"/>
                <a:ea typeface="ＭＳ Ｐゴシック" pitchFamily="34" charset="-128"/>
              </a:rPr>
              <a:t> are speaking on leadership</a:t>
            </a:r>
          </a:p>
          <a:p>
            <a:r>
              <a:rPr lang="en-US" baseline="0" dirty="0" smtClean="0">
                <a:latin typeface="Arial" pitchFamily="34" charset="0"/>
                <a:ea typeface="ＭＳ Ｐゴシック" pitchFamily="34" charset="-128"/>
              </a:rPr>
              <a:t>	*decide to use a fishing story as an example of characteristics of </a:t>
            </a:r>
            <a:r>
              <a:rPr lang="en-US" baseline="0" dirty="0" smtClean="0">
                <a:latin typeface="Arial" pitchFamily="34" charset="0"/>
                <a:ea typeface="ＭＳ Ｐゴシック" pitchFamily="34" charset="-128"/>
              </a:rPr>
              <a:t>leadership</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Transition:  Now let’s think about whether or not all audiences would want to hear this story…</a:t>
            </a:r>
            <a:endParaRPr lang="en-US" baseline="0" dirty="0"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F37E44-F104-4297-8D56-F0EA70337D39}" type="slidenum">
              <a:rPr lang="en-US" sz="1200"/>
              <a:pPr eaLnBrk="1" hangingPunct="1"/>
              <a:t>25</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Does this group want to hear</a:t>
            </a:r>
            <a:r>
              <a:rPr lang="en-US" baseline="0" dirty="0" smtClean="0">
                <a:latin typeface="Arial" pitchFamily="34" charset="0"/>
                <a:ea typeface="ＭＳ Ｐゴシック" pitchFamily="34" charset="-128"/>
              </a:rPr>
              <a:t> it? Probably </a:t>
            </a:r>
            <a:r>
              <a:rPr lang="en-US" baseline="0" dirty="0" smtClean="0">
                <a:latin typeface="Arial" pitchFamily="34" charset="0"/>
                <a:ea typeface="ＭＳ Ｐゴシック" pitchFamily="34" charset="-128"/>
              </a:rPr>
              <a:t>not.</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What do they want from this meeting and your presentation? Get to the </a:t>
            </a:r>
            <a:r>
              <a:rPr lang="en-US" baseline="0" dirty="0" smtClean="0">
                <a:latin typeface="Arial" pitchFamily="34" charset="0"/>
                <a:ea typeface="ＭＳ Ｐゴシック" pitchFamily="34" charset="-128"/>
              </a:rPr>
              <a:t>point.</a:t>
            </a:r>
            <a:endParaRPr lang="en-US" baseline="0" dirty="0" smtClean="0">
              <a:latin typeface="Arial" pitchFamily="34" charset="0"/>
              <a:ea typeface="ＭＳ Ｐゴシック" pitchFamily="34" charset="-128"/>
            </a:endParaRPr>
          </a:p>
          <a:p>
            <a:endParaRPr lang="en-US" baseline="0" dirty="0"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4F37E44-F104-4297-8D56-F0EA70337D39}" type="slidenum">
              <a:rPr lang="en-US" sz="1200"/>
              <a:pPr eaLnBrk="1" hangingPunct="1"/>
              <a:t>26</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Take the same group on a leadership</a:t>
            </a:r>
            <a:r>
              <a:rPr lang="en-US" baseline="0" dirty="0" smtClean="0">
                <a:latin typeface="Arial" pitchFamily="34" charset="0"/>
                <a:ea typeface="ＭＳ Ｐゴシック" pitchFamily="34" charset="-128"/>
              </a:rPr>
              <a:t> retreat where fishing may be an activity. </a:t>
            </a:r>
          </a:p>
          <a:p>
            <a:r>
              <a:rPr lang="en-US" baseline="0" dirty="0" smtClean="0">
                <a:latin typeface="Arial" pitchFamily="34" charset="0"/>
                <a:ea typeface="ＭＳ Ｐゴシック" pitchFamily="34" charset="-128"/>
              </a:rPr>
              <a:t>	*do they want to hear a story about how fishing relates to characteristics of good leadership? Yes</a:t>
            </a:r>
          </a:p>
          <a:p>
            <a:endParaRPr lang="en-US" baseline="0" dirty="0" smtClean="0">
              <a:latin typeface="Arial" pitchFamily="34" charset="0"/>
              <a:ea typeface="ＭＳ Ｐゴシック" pitchFamily="34" charset="-128"/>
            </a:endParaRPr>
          </a:p>
          <a:p>
            <a:r>
              <a:rPr lang="en-US" baseline="0" dirty="0" smtClean="0">
                <a:latin typeface="Arial" pitchFamily="34" charset="0"/>
                <a:ea typeface="ＭＳ Ｐゴシック" pitchFamily="34" charset="-128"/>
              </a:rPr>
              <a:t>“Some like stories, some don’t” is false. Depends on </a:t>
            </a:r>
            <a:r>
              <a:rPr lang="en-US" baseline="0" dirty="0" smtClean="0">
                <a:latin typeface="Arial" pitchFamily="34" charset="0"/>
                <a:ea typeface="ＭＳ Ｐゴシック" pitchFamily="34" charset="-128"/>
              </a:rPr>
              <a:t>What / How / When / Audience / the situation</a:t>
            </a:r>
            <a:r>
              <a:rPr lang="en-US" baseline="0" dirty="0" smtClean="0">
                <a:latin typeface="Arial" pitchFamily="34" charset="0"/>
                <a:ea typeface="ＭＳ Ｐゴシック" pitchFamily="34" charset="-128"/>
              </a:rPr>
              <a:t>.</a:t>
            </a:r>
            <a:endParaRPr lang="en-US" dirty="0"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b="1">
                <a:solidFill>
                  <a:schemeClr val="tx1"/>
                </a:solidFill>
                <a:latin typeface="Arial" charset="0"/>
                <a:cs typeface="Arial" charset="0"/>
              </a:defRPr>
            </a:lvl1pPr>
            <a:lvl2pPr marL="742883" indent="-285724" eaLnBrk="0" hangingPunct="0">
              <a:defRPr b="1">
                <a:solidFill>
                  <a:schemeClr val="tx1"/>
                </a:solidFill>
                <a:latin typeface="Arial" charset="0"/>
                <a:cs typeface="Arial" charset="0"/>
              </a:defRPr>
            </a:lvl2pPr>
            <a:lvl3pPr marL="1142898" indent="-228580" eaLnBrk="0" hangingPunct="0">
              <a:defRPr b="1">
                <a:solidFill>
                  <a:schemeClr val="tx1"/>
                </a:solidFill>
                <a:latin typeface="Arial" charset="0"/>
                <a:cs typeface="Arial" charset="0"/>
              </a:defRPr>
            </a:lvl3pPr>
            <a:lvl4pPr marL="1600057" indent="-228580" eaLnBrk="0" hangingPunct="0">
              <a:defRPr b="1">
                <a:solidFill>
                  <a:schemeClr val="tx1"/>
                </a:solidFill>
                <a:latin typeface="Arial" charset="0"/>
                <a:cs typeface="Arial" charset="0"/>
              </a:defRPr>
            </a:lvl4pPr>
            <a:lvl5pPr marL="2057217" indent="-228580" eaLnBrk="0" hangingPunct="0">
              <a:defRPr b="1">
                <a:solidFill>
                  <a:schemeClr val="tx1"/>
                </a:solidFill>
                <a:latin typeface="Arial" charset="0"/>
                <a:cs typeface="Arial" charset="0"/>
              </a:defRPr>
            </a:lvl5pPr>
            <a:lvl6pPr marL="2514376" indent="-228580" eaLnBrk="0" fontAlgn="base" hangingPunct="0">
              <a:spcBef>
                <a:spcPct val="0"/>
              </a:spcBef>
              <a:spcAft>
                <a:spcPct val="0"/>
              </a:spcAft>
              <a:defRPr b="1">
                <a:solidFill>
                  <a:schemeClr val="tx1"/>
                </a:solidFill>
                <a:latin typeface="Arial" charset="0"/>
                <a:cs typeface="Arial" charset="0"/>
              </a:defRPr>
            </a:lvl6pPr>
            <a:lvl7pPr marL="2971535" indent="-228580" eaLnBrk="0" fontAlgn="base" hangingPunct="0">
              <a:spcBef>
                <a:spcPct val="0"/>
              </a:spcBef>
              <a:spcAft>
                <a:spcPct val="0"/>
              </a:spcAft>
              <a:defRPr b="1">
                <a:solidFill>
                  <a:schemeClr val="tx1"/>
                </a:solidFill>
                <a:latin typeface="Arial" charset="0"/>
                <a:cs typeface="Arial" charset="0"/>
              </a:defRPr>
            </a:lvl7pPr>
            <a:lvl8pPr marL="3428695" indent="-228580" eaLnBrk="0" fontAlgn="base" hangingPunct="0">
              <a:spcBef>
                <a:spcPct val="0"/>
              </a:spcBef>
              <a:spcAft>
                <a:spcPct val="0"/>
              </a:spcAft>
              <a:defRPr b="1">
                <a:solidFill>
                  <a:schemeClr val="tx1"/>
                </a:solidFill>
                <a:latin typeface="Arial" charset="0"/>
                <a:cs typeface="Arial" charset="0"/>
              </a:defRPr>
            </a:lvl8pPr>
            <a:lvl9pPr marL="3885854" indent="-228580" eaLnBrk="0" fontAlgn="base" hangingPunct="0">
              <a:spcBef>
                <a:spcPct val="0"/>
              </a:spcBef>
              <a:spcAft>
                <a:spcPct val="0"/>
              </a:spcAft>
              <a:defRPr b="1">
                <a:solidFill>
                  <a:schemeClr val="tx1"/>
                </a:solidFill>
                <a:latin typeface="Arial" charset="0"/>
                <a:cs typeface="Arial" charset="0"/>
              </a:defRPr>
            </a:lvl9pPr>
          </a:lstStyle>
          <a:p>
            <a:pPr eaLnBrk="1" hangingPunct="1"/>
            <a:fld id="{0297C1DD-02DA-4034-8A67-D67E117D1502}" type="slidenum">
              <a:rPr lang="en-US" b="0" smtClean="0"/>
              <a:pPr eaLnBrk="1" hangingPunct="1"/>
              <a:t>27</a:t>
            </a:fld>
            <a:endParaRPr lang="en-US" b="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dirty="0" smtClean="0"/>
              <a:t>Where to </a:t>
            </a:r>
            <a:r>
              <a:rPr lang="en-US" dirty="0" smtClean="0"/>
              <a:t>start?</a:t>
            </a:r>
            <a:endParaRPr lang="en-US" dirty="0" smtClean="0"/>
          </a:p>
          <a:p>
            <a:pPr eaLnBrk="1" hangingPunct="1"/>
            <a:r>
              <a:rPr lang="en-US" dirty="0" smtClean="0"/>
              <a:t>	Know the audience</a:t>
            </a:r>
          </a:p>
          <a:p>
            <a:pPr eaLnBrk="1" hangingPunct="1"/>
            <a:r>
              <a:rPr lang="en-US" dirty="0" smtClean="0"/>
              <a:t>	know the story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eaLnBrk="1" hangingPunct="1"/>
            <a:r>
              <a:rPr lang="en-US" dirty="0" smtClean="0"/>
              <a:t>Where</a:t>
            </a:r>
            <a:r>
              <a:rPr lang="en-US" baseline="0" dirty="0" smtClean="0"/>
              <a:t> to start? What does the audience know and how much do they care. Start there.</a:t>
            </a:r>
          </a:p>
          <a:p>
            <a:pPr eaLnBrk="1" hangingPunct="1"/>
            <a:endParaRPr lang="en-US" baseline="0" dirty="0" smtClean="0"/>
          </a:p>
          <a:p>
            <a:pPr eaLnBrk="1" hangingPunct="1"/>
            <a:r>
              <a:rPr lang="en-US" baseline="0" dirty="0" smtClean="0"/>
              <a:t>What’s the point of the story? Persuasion? Informative? </a:t>
            </a:r>
            <a:r>
              <a:rPr lang="en-US" baseline="0" dirty="0" smtClean="0"/>
              <a:t>To set </a:t>
            </a:r>
            <a:r>
              <a:rPr lang="en-US" baseline="0" dirty="0" smtClean="0"/>
              <a:t>a tone of urgency?</a:t>
            </a:r>
          </a:p>
          <a:p>
            <a:pPr eaLnBrk="1" hangingPunct="1"/>
            <a:endParaRPr lang="en-US" baseline="0" dirty="0" smtClean="0"/>
          </a:p>
          <a:p>
            <a:pPr eaLnBrk="1" hangingPunct="1"/>
            <a:r>
              <a:rPr lang="en-US" baseline="0" dirty="0" smtClean="0"/>
              <a:t>Where do you want the presentation to </a:t>
            </a:r>
            <a:r>
              <a:rPr lang="en-US" baseline="0" dirty="0" smtClean="0"/>
              <a:t>take the audience? </a:t>
            </a:r>
            <a:r>
              <a:rPr lang="en-US" baseline="0" dirty="0" smtClean="0"/>
              <a:t>How does the story </a:t>
            </a:r>
            <a:r>
              <a:rPr lang="en-US" baseline="0" dirty="0" smtClean="0"/>
              <a:t>help you get the audience there?</a:t>
            </a:r>
            <a:endParaRPr lang="en-US" baseline="0" dirty="0" smtClean="0"/>
          </a:p>
          <a:p>
            <a:pPr eaLnBrk="1" hangingPunct="1"/>
            <a:endParaRPr lang="en-US" baseline="0" dirty="0" smtClean="0"/>
          </a:p>
          <a:p>
            <a:pPr eaLnBrk="1" hangingPunct="1"/>
            <a:endParaRPr lang="en-US" baseline="0" dirty="0" smtClean="0"/>
          </a:p>
          <a:p>
            <a:pPr eaLnBrk="1" hangingPunct="1"/>
            <a:r>
              <a:rPr lang="en-US" baseline="0" dirty="0" smtClean="0"/>
              <a:t>		</a:t>
            </a:r>
            <a:r>
              <a:rPr lang="en-US" baseline="0" dirty="0" smtClean="0"/>
              <a:t>A  </a:t>
            </a:r>
            <a:r>
              <a:rPr lang="en-US" baseline="0" dirty="0" smtClean="0"/>
              <a:t>----&gt; </a:t>
            </a:r>
            <a:r>
              <a:rPr lang="en-US" baseline="0" dirty="0" smtClean="0"/>
              <a:t>B</a:t>
            </a:r>
            <a:endParaRPr lang="en-US" baseline="0" dirty="0" smtClean="0"/>
          </a:p>
          <a:p>
            <a:pPr eaLnBrk="1" hangingPunct="1"/>
            <a:endParaRPr lang="en-US" baseline="0" dirty="0" smtClean="0"/>
          </a:p>
          <a:p>
            <a:pPr eaLnBrk="1" hangingPunct="1"/>
            <a:r>
              <a:rPr lang="en-US" baseline="0" dirty="0" smtClean="0"/>
              <a:t>A </a:t>
            </a:r>
            <a:r>
              <a:rPr lang="en-US" baseline="0" dirty="0" smtClean="0"/>
              <a:t>= </a:t>
            </a:r>
            <a:r>
              <a:rPr lang="en-US" baseline="0" dirty="0" smtClean="0"/>
              <a:t>Begin </a:t>
            </a:r>
            <a:r>
              <a:rPr lang="en-US" baseline="0" dirty="0" smtClean="0"/>
              <a:t>or where your audience is at present</a:t>
            </a:r>
          </a:p>
          <a:p>
            <a:pPr eaLnBrk="1" hangingPunct="1"/>
            <a:r>
              <a:rPr lang="en-US" baseline="0" dirty="0" smtClean="0"/>
              <a:t>B </a:t>
            </a:r>
            <a:r>
              <a:rPr lang="en-US" baseline="0" dirty="0" smtClean="0"/>
              <a:t>= Destination, purpose</a:t>
            </a:r>
          </a:p>
        </p:txBody>
      </p:sp>
      <p:sp>
        <p:nvSpPr>
          <p:cNvPr id="28676" name="Slide Number Placeholder 3"/>
          <p:cNvSpPr>
            <a:spLocks noGrp="1"/>
          </p:cNvSpPr>
          <p:nvPr>
            <p:ph type="sldNum" sz="quarter" idx="5"/>
          </p:nvPr>
        </p:nvSpPr>
        <p:spPr>
          <a:noFill/>
        </p:spPr>
        <p:txBody>
          <a:bodyPr/>
          <a:lstStyle/>
          <a:p>
            <a:fld id="{356F5D61-F818-4A32-BEF9-3C25234DC0EF}"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a:t>
            </a:r>
            <a:r>
              <a:rPr lang="en-US" baseline="0" dirty="0" smtClean="0"/>
              <a:t> of stories:</a:t>
            </a:r>
          </a:p>
          <a:p>
            <a:endParaRPr lang="en-US" baseline="0" dirty="0" smtClean="0"/>
          </a:p>
          <a:p>
            <a:r>
              <a:rPr lang="en-US" baseline="0" dirty="0" smtClean="0"/>
              <a:t>Moves up from bottom with </a:t>
            </a:r>
            <a:r>
              <a:rPr lang="en-US" baseline="0" dirty="0" smtClean="0"/>
              <a:t>the less engaging form of story </a:t>
            </a:r>
            <a:r>
              <a:rPr lang="en-US" baseline="0" dirty="0" smtClean="0"/>
              <a:t>to </a:t>
            </a:r>
            <a:r>
              <a:rPr lang="en-US" baseline="0" dirty="0" smtClean="0"/>
              <a:t>the more </a:t>
            </a:r>
            <a:r>
              <a:rPr lang="en-US" baseline="0" dirty="0" smtClean="0"/>
              <a:t>engaging.</a:t>
            </a:r>
          </a:p>
          <a:p>
            <a:endParaRPr lang="en-US" baseline="0" dirty="0" smtClean="0"/>
          </a:p>
          <a:p>
            <a:r>
              <a:rPr lang="en-US" baseline="0" dirty="0" smtClean="0"/>
              <a:t>Give examples of each:</a:t>
            </a:r>
          </a:p>
          <a:p>
            <a:r>
              <a:rPr lang="en-US" baseline="0" dirty="0" smtClean="0"/>
              <a:t>	</a:t>
            </a:r>
            <a:r>
              <a:rPr lang="en-US" b="1" baseline="0" dirty="0" smtClean="0"/>
              <a:t>Fiction</a:t>
            </a:r>
            <a:r>
              <a:rPr lang="en-US" baseline="0" dirty="0" smtClean="0"/>
              <a:t> – two caterpillars talking as they see a butterfly</a:t>
            </a:r>
          </a:p>
          <a:p>
            <a:r>
              <a:rPr lang="en-US" baseline="0" dirty="0" smtClean="0"/>
              <a:t>	</a:t>
            </a:r>
            <a:r>
              <a:rPr lang="en-US" b="1" baseline="0" dirty="0" smtClean="0"/>
              <a:t>Historical</a:t>
            </a:r>
            <a:r>
              <a:rPr lang="en-US" baseline="0" dirty="0" smtClean="0"/>
              <a:t> – King Richard defending his kingdom faces a new challenger</a:t>
            </a:r>
          </a:p>
          <a:p>
            <a:r>
              <a:rPr lang="en-US" baseline="0" dirty="0" smtClean="0"/>
              <a:t>	</a:t>
            </a:r>
            <a:r>
              <a:rPr lang="en-US" b="1" baseline="0" dirty="0" smtClean="0"/>
              <a:t>Other People </a:t>
            </a:r>
            <a:r>
              <a:rPr lang="en-US" baseline="0" dirty="0" smtClean="0"/>
              <a:t>– Julie had a very embarrassing moment</a:t>
            </a:r>
          </a:p>
          <a:p>
            <a:r>
              <a:rPr lang="en-US" baseline="0" dirty="0" smtClean="0"/>
              <a:t>	</a:t>
            </a:r>
            <a:r>
              <a:rPr lang="en-US" b="1" baseline="0" dirty="0" smtClean="0"/>
              <a:t>My Story </a:t>
            </a:r>
            <a:r>
              <a:rPr lang="en-US" baseline="0" dirty="0" smtClean="0"/>
              <a:t>– When I was a first year intern, I had a most interesting boss.</a:t>
            </a:r>
          </a:p>
          <a:p>
            <a:endParaRPr lang="en-US" baseline="0" dirty="0" smtClean="0"/>
          </a:p>
          <a:p>
            <a:r>
              <a:rPr lang="en-US" baseline="0" dirty="0" smtClean="0"/>
              <a:t>(If </a:t>
            </a:r>
            <a:r>
              <a:rPr lang="en-US" baseline="0" dirty="0" smtClean="0"/>
              <a:t>you have time, </a:t>
            </a:r>
            <a:r>
              <a:rPr lang="en-US" baseline="0" dirty="0" smtClean="0"/>
              <a:t>share one of your stories. Then, ask the audience which category </a:t>
            </a:r>
            <a:r>
              <a:rPr lang="en-US" baseline="0" dirty="0" smtClean="0"/>
              <a:t>the story fits </a:t>
            </a:r>
            <a:r>
              <a:rPr lang="en-US" baseline="0" dirty="0" smtClean="0"/>
              <a:t>under.)</a:t>
            </a:r>
            <a:endParaRPr lang="en-US" dirty="0"/>
          </a:p>
        </p:txBody>
      </p:sp>
      <p:sp>
        <p:nvSpPr>
          <p:cNvPr id="4" name="Header Placeholder 3"/>
          <p:cNvSpPr>
            <a:spLocks noGrp="1"/>
          </p:cNvSpPr>
          <p:nvPr>
            <p:ph type="hdr" sz="quarter" idx="10"/>
          </p:nvPr>
        </p:nvSpPr>
        <p:spPr/>
        <p:txBody>
          <a:bodyPr/>
          <a:lstStyle/>
          <a:p>
            <a:pPr>
              <a:defRPr/>
            </a:pPr>
            <a:r>
              <a:rPr lang="en-US" smtClean="0"/>
              <a:t>iSpeak Webinar Series</a:t>
            </a:r>
            <a:endParaRPr lang="en-US"/>
          </a:p>
        </p:txBody>
      </p:sp>
      <p:sp>
        <p:nvSpPr>
          <p:cNvPr id="5" name="Footer Placeholder 4"/>
          <p:cNvSpPr>
            <a:spLocks noGrp="1"/>
          </p:cNvSpPr>
          <p:nvPr>
            <p:ph type="ftr" sz="quarter" idx="11"/>
          </p:nvPr>
        </p:nvSpPr>
        <p:spPr/>
        <p:txBody>
          <a:bodyPr/>
          <a:lstStyle/>
          <a:p>
            <a:pPr>
              <a:defRPr/>
            </a:pPr>
            <a:r>
              <a:rPr lang="en-US" smtClean="0"/>
              <a:t>iSpeak, Inc. 2014©  www.iSpeak.com</a:t>
            </a:r>
            <a:endParaRPr lang="en-US"/>
          </a:p>
        </p:txBody>
      </p:sp>
      <p:sp>
        <p:nvSpPr>
          <p:cNvPr id="6" name="Slide Number Placeholder 5"/>
          <p:cNvSpPr>
            <a:spLocks noGrp="1"/>
          </p:cNvSpPr>
          <p:nvPr>
            <p:ph type="sldNum" sz="quarter" idx="12"/>
          </p:nvPr>
        </p:nvSpPr>
        <p:spPr/>
        <p:txBody>
          <a:bodyPr/>
          <a:lstStyle/>
          <a:p>
            <a:pPr>
              <a:defRPr/>
            </a:pPr>
            <a:fld id="{47A20F6A-544B-4B0E-9455-15CC8F13DD72}" type="slidenum">
              <a:rPr lang="en-US" smtClean="0"/>
              <a:pPr>
                <a:defRPr/>
              </a:pPr>
              <a:t>29</a:t>
            </a:fld>
            <a:endParaRPr lang="en-US"/>
          </a:p>
        </p:txBody>
      </p:sp>
    </p:spTree>
    <p:extLst>
      <p:ext uri="{BB962C8B-B14F-4D97-AF65-F5344CB8AC3E}">
        <p14:creationId xmlns:p14="http://schemas.microsoft.com/office/powerpoint/2010/main" val="338882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BD68A3B-7FED-4B94-A70F-D0839E423913}" type="slidenum">
              <a:rPr lang="en-US"/>
              <a:pPr/>
              <a:t>3</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When the presentation becomes uninteresting</a:t>
            </a:r>
            <a:r>
              <a:rPr lang="en-US" baseline="0" dirty="0" smtClean="0"/>
              <a:t> what do you do?</a:t>
            </a:r>
          </a:p>
          <a:p>
            <a:pPr eaLnBrk="1" hangingPunct="1"/>
            <a:endParaRPr lang="en-US" baseline="0" dirty="0" smtClean="0"/>
          </a:p>
          <a:p>
            <a:pPr eaLnBrk="1" hangingPunct="1"/>
            <a:r>
              <a:rPr lang="en-US" baseline="0" dirty="0" smtClean="0"/>
              <a:t>Here is a real shot from an audience member.  This presentation has gone bad. How bad?  He is watching a minor league baseball game, in the pre-season bad!!</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structure it? </a:t>
            </a:r>
            <a:r>
              <a:rPr lang="en-US" dirty="0" smtClean="0"/>
              <a:t>The folks in Hollywood</a:t>
            </a:r>
            <a:r>
              <a:rPr lang="en-US" baseline="0" dirty="0" smtClean="0"/>
              <a:t> </a:t>
            </a:r>
            <a:r>
              <a:rPr lang="en-US" baseline="0" dirty="0" smtClean="0"/>
              <a:t>are experts at it.</a:t>
            </a:r>
            <a:endParaRPr lang="en-US" dirty="0" smtClean="0"/>
          </a:p>
          <a:p>
            <a:endParaRPr lang="en-US" dirty="0" smtClean="0"/>
          </a:p>
          <a:p>
            <a:r>
              <a:rPr lang="en-US" dirty="0" smtClean="0"/>
              <a:t>Characters, Dilemma, Action,</a:t>
            </a:r>
            <a:r>
              <a:rPr lang="en-US" baseline="0" dirty="0" smtClean="0"/>
              <a:t> </a:t>
            </a:r>
            <a:r>
              <a:rPr lang="en-US" baseline="0" dirty="0" smtClean="0"/>
              <a:t>R</a:t>
            </a:r>
            <a:r>
              <a:rPr lang="en-US" dirty="0" smtClean="0"/>
              <a:t>esolution</a:t>
            </a:r>
          </a:p>
          <a:p>
            <a:endParaRPr lang="en-US" dirty="0" smtClean="0"/>
          </a:p>
          <a:p>
            <a:r>
              <a:rPr lang="en-US" dirty="0" smtClean="0"/>
              <a:t>While we are not creating Hollywood blockbusters here, we can learn from Hollywood and</a:t>
            </a:r>
            <a:r>
              <a:rPr lang="en-US" baseline="0" dirty="0" smtClean="0"/>
              <a:t> apply to a business setting.</a:t>
            </a:r>
          </a:p>
          <a:p>
            <a:endParaRPr lang="en-US" baseline="0" dirty="0" smtClean="0"/>
          </a:p>
          <a:p>
            <a:r>
              <a:rPr lang="en-US" baseline="0" dirty="0" smtClean="0"/>
              <a:t>For example, with an engineering or IT example:</a:t>
            </a:r>
          </a:p>
          <a:p>
            <a:pPr marL="171450" indent="-171450">
              <a:buFont typeface="Arial"/>
              <a:buChar char="•"/>
            </a:pPr>
            <a:r>
              <a:rPr lang="en-US" baseline="0" dirty="0" smtClean="0"/>
              <a:t>Characters:  </a:t>
            </a:r>
            <a:r>
              <a:rPr lang="en-US" baseline="0" dirty="0" err="1" smtClean="0"/>
              <a:t>Jignesh</a:t>
            </a:r>
            <a:r>
              <a:rPr lang="en-US" baseline="0" dirty="0" smtClean="0"/>
              <a:t> and Paul, in our Database support group</a:t>
            </a:r>
          </a:p>
          <a:p>
            <a:pPr marL="171450" indent="-171450">
              <a:buFont typeface="Arial"/>
              <a:buChar char="•"/>
            </a:pPr>
            <a:r>
              <a:rPr lang="en-US" baseline="0" dirty="0" smtClean="0"/>
              <a:t>Dilemma:  The database cluster went down and did not fail over to the redundant system properly.  Our customer’s website is now down!</a:t>
            </a:r>
          </a:p>
          <a:p>
            <a:pPr marL="171450" indent="-171450">
              <a:buFont typeface="Arial"/>
              <a:buChar char="•"/>
            </a:pPr>
            <a:r>
              <a:rPr lang="en-US" baseline="0" dirty="0" smtClean="0"/>
              <a:t>Action:  Paul called in Tier 3 engineering support, Managers notified, Sales group notified, contacted hardware department too</a:t>
            </a:r>
          </a:p>
          <a:p>
            <a:pPr marL="171450" indent="-171450">
              <a:buFont typeface="Arial"/>
              <a:buChar char="•"/>
            </a:pPr>
            <a:r>
              <a:rPr lang="en-US" baseline="0" dirty="0" smtClean="0"/>
              <a:t>Resolution:  Paul located another server already racked and wired.  </a:t>
            </a:r>
            <a:r>
              <a:rPr lang="en-US" baseline="0" dirty="0" err="1" smtClean="0"/>
              <a:t>Jignesh</a:t>
            </a:r>
            <a:r>
              <a:rPr lang="en-US" baseline="0" dirty="0" smtClean="0"/>
              <a:t> loaded the database image from a tape backup and had the customer back online within 30 minutes.</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30</a:t>
            </a:fld>
            <a:endParaRPr lang="en-US"/>
          </a:p>
        </p:txBody>
      </p:sp>
    </p:spTree>
    <p:extLst>
      <p:ext uri="{BB962C8B-B14F-4D97-AF65-F5344CB8AC3E}">
        <p14:creationId xmlns:p14="http://schemas.microsoft.com/office/powerpoint/2010/main" val="1832852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Knowing</a:t>
            </a:r>
            <a:r>
              <a:rPr lang="en-US" dirty="0" smtClean="0"/>
              <a:t> a story is not </a:t>
            </a:r>
            <a:r>
              <a:rPr lang="en-US" i="1" dirty="0" smtClean="0"/>
              <a:t>telling</a:t>
            </a:r>
            <a:r>
              <a:rPr lang="en-US" dirty="0" smtClean="0"/>
              <a:t> a story.</a:t>
            </a:r>
          </a:p>
          <a:p>
            <a:endParaRPr lang="en-US" dirty="0" smtClean="0"/>
          </a:p>
          <a:p>
            <a:r>
              <a:rPr lang="en-US" dirty="0" smtClean="0"/>
              <a:t>Four</a:t>
            </a:r>
            <a:r>
              <a:rPr lang="en-US" baseline="0" dirty="0" smtClean="0"/>
              <a:t> Tips:</a:t>
            </a:r>
            <a:endParaRPr lang="en-US" dirty="0" smtClean="0"/>
          </a:p>
          <a:p>
            <a:endParaRPr lang="en-US" dirty="0" smtClean="0"/>
          </a:p>
          <a:p>
            <a:r>
              <a:rPr lang="en-US" dirty="0" smtClean="0"/>
              <a:t>Names – Voice – Timing – Body Language</a:t>
            </a:r>
          </a:p>
          <a:p>
            <a:endParaRPr lang="en-US" dirty="0" smtClean="0"/>
          </a:p>
          <a:p>
            <a:r>
              <a:rPr lang="en-US" dirty="0" smtClean="0"/>
              <a:t>Names:</a:t>
            </a:r>
          </a:p>
          <a:p>
            <a:r>
              <a:rPr lang="en-US" dirty="0" smtClean="0"/>
              <a:t>	*protect</a:t>
            </a:r>
            <a:r>
              <a:rPr lang="en-US" baseline="0" dirty="0" smtClean="0"/>
              <a:t> the innocent</a:t>
            </a:r>
          </a:p>
          <a:p>
            <a:r>
              <a:rPr lang="en-US" baseline="0" dirty="0" smtClean="0"/>
              <a:t>	*Children want to know names of characters</a:t>
            </a:r>
            <a:r>
              <a:rPr lang="en-US" baseline="0" dirty="0" smtClean="0"/>
              <a:t>. (e.g. </a:t>
            </a:r>
            <a:r>
              <a:rPr lang="en-US" baseline="0" dirty="0" smtClean="0"/>
              <a:t>A little girl had a garden..(What’s her name?</a:t>
            </a:r>
            <a:r>
              <a:rPr lang="en-US" baseline="0" dirty="0" smtClean="0"/>
              <a:t>))</a:t>
            </a:r>
            <a:endParaRPr lang="en-US" baseline="0" dirty="0" smtClean="0"/>
          </a:p>
          <a:p>
            <a:endParaRPr lang="en-US" baseline="0" dirty="0" smtClean="0"/>
          </a:p>
          <a:p>
            <a:r>
              <a:rPr lang="en-US" baseline="0" dirty="0" smtClean="0"/>
              <a:t>Dialogue:</a:t>
            </a:r>
          </a:p>
          <a:p>
            <a:r>
              <a:rPr lang="en-US" baseline="0" dirty="0" smtClean="0"/>
              <a:t>	*Don’t be a boring reporter. Add richness to the story by making the characters and their dialogue come to life.</a:t>
            </a:r>
          </a:p>
          <a:p>
            <a:r>
              <a:rPr lang="en-US" baseline="0" dirty="0" smtClean="0"/>
              <a:t>		*My boss says he needs me to take the lead on the project vs. </a:t>
            </a:r>
            <a:r>
              <a:rPr lang="en-US" baseline="0" dirty="0" smtClean="0"/>
              <a:t>My boss, Sarah, </a:t>
            </a:r>
            <a:r>
              <a:rPr lang="en-US" baseline="0" dirty="0" smtClean="0"/>
              <a:t>says “Bill, I need you to take the lead on the project.”</a:t>
            </a:r>
          </a:p>
          <a:p>
            <a:endParaRPr lang="en-US" baseline="0" dirty="0" smtClean="0"/>
          </a:p>
          <a:p>
            <a:r>
              <a:rPr lang="en-US" baseline="0" dirty="0" smtClean="0"/>
              <a:t>Timing: 2 minutes or </a:t>
            </a:r>
            <a:r>
              <a:rPr lang="en-US" baseline="0" dirty="0" smtClean="0"/>
              <a:t>less is usually a good benchmark for business stories in a professional setting.</a:t>
            </a:r>
            <a:endParaRPr lang="en-US" baseline="0" dirty="0" smtClean="0"/>
          </a:p>
          <a:p>
            <a:endParaRPr lang="en-US" baseline="0" dirty="0" smtClean="0"/>
          </a:p>
          <a:p>
            <a:r>
              <a:rPr lang="en-US" baseline="0" dirty="0" smtClean="0"/>
              <a:t>Body Language: Use gestures and </a:t>
            </a:r>
            <a:r>
              <a:rPr lang="en-US" baseline="0" dirty="0" smtClean="0"/>
              <a:t>positions </a:t>
            </a:r>
            <a:r>
              <a:rPr lang="en-US" baseline="0" dirty="0" smtClean="0"/>
              <a:t>in </a:t>
            </a:r>
            <a:r>
              <a:rPr lang="en-US" baseline="0" dirty="0" smtClean="0"/>
              <a:t>the room </a:t>
            </a:r>
            <a:r>
              <a:rPr lang="en-US" baseline="0" dirty="0" smtClean="0"/>
              <a:t>to help </a:t>
            </a:r>
            <a:r>
              <a:rPr lang="en-US" baseline="0" dirty="0" smtClean="0"/>
              <a:t>the audience envision what </a:t>
            </a:r>
            <a:r>
              <a:rPr lang="en-US" baseline="0" dirty="0" smtClean="0"/>
              <a:t>is happening in story. Stay congruent, don’t just wander or stay glued in one spot trying to disappear.</a:t>
            </a:r>
          </a:p>
          <a:p>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31</a:t>
            </a:fld>
            <a:endParaRPr lang="en-US"/>
          </a:p>
        </p:txBody>
      </p:sp>
    </p:spTree>
    <p:extLst>
      <p:ext uri="{BB962C8B-B14F-4D97-AF65-F5344CB8AC3E}">
        <p14:creationId xmlns:p14="http://schemas.microsoft.com/office/powerpoint/2010/main" val="953330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good preparation, clear direction along with a great story to help engage, what more can I do?</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32</a:t>
            </a:fld>
            <a:endParaRPr lang="en-US"/>
          </a:p>
        </p:txBody>
      </p:sp>
    </p:spTree>
    <p:extLst>
      <p:ext uri="{BB962C8B-B14F-4D97-AF65-F5344CB8AC3E}">
        <p14:creationId xmlns:p14="http://schemas.microsoft.com/office/powerpoint/2010/main" val="1627263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Avoid Presentation Killer #3… poor visual aids, lots of text, and reading from the slides with your back</a:t>
            </a:r>
            <a:r>
              <a:rPr lang="en-US" baseline="0" dirty="0" smtClean="0"/>
              <a:t> turned!</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33</a:t>
            </a:fld>
            <a:endParaRPr lang="en-US"/>
          </a:p>
        </p:txBody>
      </p:sp>
    </p:spTree>
    <p:extLst>
      <p:ext uri="{BB962C8B-B14F-4D97-AF65-F5344CB8AC3E}">
        <p14:creationId xmlns:p14="http://schemas.microsoft.com/office/powerpoint/2010/main" val="1866839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Visuals greatly improve</a:t>
            </a:r>
            <a:r>
              <a:rPr lang="en-US" baseline="0" dirty="0" smtClean="0"/>
              <a:t> persuasion, </a:t>
            </a:r>
            <a:r>
              <a:rPr lang="en-US" baseline="0" dirty="0" smtClean="0"/>
              <a:t>understanding, </a:t>
            </a:r>
            <a:r>
              <a:rPr lang="en-US" baseline="0" dirty="0" smtClean="0"/>
              <a:t>and retention when used correctly.</a:t>
            </a:r>
          </a:p>
          <a:p>
            <a:endParaRPr lang="en-US" baseline="0" dirty="0" smtClean="0"/>
          </a:p>
          <a:p>
            <a:r>
              <a:rPr lang="en-US" baseline="0" dirty="0" smtClean="0"/>
              <a:t>How many </a:t>
            </a:r>
            <a:r>
              <a:rPr lang="en-US" b="1" baseline="0" dirty="0" smtClean="0"/>
              <a:t>have</a:t>
            </a:r>
            <a:r>
              <a:rPr lang="en-US" baseline="0" dirty="0" smtClean="0"/>
              <a:t> seen slides full of text?</a:t>
            </a:r>
          </a:p>
          <a:p>
            <a:r>
              <a:rPr lang="en-US" dirty="0" smtClean="0"/>
              <a:t>How many </a:t>
            </a:r>
            <a:r>
              <a:rPr lang="en-US" b="1" dirty="0" smtClean="0"/>
              <a:t>want</a:t>
            </a:r>
            <a:r>
              <a:rPr lang="en-US" dirty="0" smtClean="0"/>
              <a:t> to see a slide full of text?</a:t>
            </a:r>
          </a:p>
          <a:p>
            <a:endParaRPr lang="en-US" dirty="0" smtClean="0"/>
          </a:p>
          <a:p>
            <a:r>
              <a:rPr lang="en-US" dirty="0" smtClean="0"/>
              <a:t>100% of us have seen it, and 100% don’t want</a:t>
            </a:r>
            <a:r>
              <a:rPr lang="en-US" baseline="0" dirty="0" smtClean="0"/>
              <a:t> too.</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34</a:t>
            </a:fld>
            <a:endParaRPr lang="en-US"/>
          </a:p>
        </p:txBody>
      </p:sp>
    </p:spTree>
    <p:extLst>
      <p:ext uri="{BB962C8B-B14F-4D97-AF65-F5344CB8AC3E}">
        <p14:creationId xmlns:p14="http://schemas.microsoft.com/office/powerpoint/2010/main" val="3145648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a:t>
            </a:r>
            <a:r>
              <a:rPr lang="en-US" baseline="0" dirty="0" smtClean="0"/>
              <a:t> on audience increases as visuals move away from Words on PPT to </a:t>
            </a:r>
            <a:r>
              <a:rPr lang="en-US" baseline="0" dirty="0" smtClean="0"/>
              <a:t>an Audience </a:t>
            </a:r>
            <a:r>
              <a:rPr lang="en-US" baseline="0" dirty="0" smtClean="0"/>
              <a:t>Experience</a:t>
            </a:r>
            <a:r>
              <a:rPr lang="en-US" baseline="0" dirty="0" smtClean="0"/>
              <a:t>.  Like I just did with you by asking you a question and having you raise your hands in response!</a:t>
            </a:r>
            <a:endParaRPr lang="en-US" baseline="0" dirty="0" smtClean="0"/>
          </a:p>
          <a:p>
            <a:endParaRPr lang="en-US" baseline="0" dirty="0" smtClean="0"/>
          </a:p>
          <a:p>
            <a:r>
              <a:rPr lang="en-US" baseline="0" dirty="0" smtClean="0"/>
              <a:t>The following </a:t>
            </a:r>
            <a:r>
              <a:rPr lang="en-US" baseline="0" dirty="0" smtClean="0"/>
              <a:t>slides are visual examples of this movement and impact. </a:t>
            </a:r>
          </a:p>
          <a:p>
            <a:endParaRPr lang="en-US" baseline="0" dirty="0" smtClean="0"/>
          </a:p>
          <a:p>
            <a:r>
              <a:rPr lang="en-US" baseline="0" dirty="0" smtClean="0"/>
              <a:t>(With each example, help the group see </a:t>
            </a:r>
            <a:r>
              <a:rPr lang="en-US" baseline="0" dirty="0" smtClean="0"/>
              <a:t>how they might improve the slides they use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35</a:t>
            </a:fld>
            <a:endParaRPr lang="en-US"/>
          </a:p>
        </p:txBody>
      </p:sp>
    </p:spTree>
    <p:extLst>
      <p:ext uri="{BB962C8B-B14F-4D97-AF65-F5344CB8AC3E}">
        <p14:creationId xmlns:p14="http://schemas.microsoft.com/office/powerpoint/2010/main" val="3771821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much text</a:t>
            </a:r>
          </a:p>
          <a:p>
            <a:r>
              <a:rPr lang="en-US" dirty="0" smtClean="0"/>
              <a:t>Hard to determine levels of caffeine</a:t>
            </a:r>
            <a:r>
              <a:rPr lang="en-US" baseline="0" dirty="0" smtClean="0"/>
              <a:t> because it is listed in text form only</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36</a:t>
            </a:fld>
            <a:endParaRPr lang="en-US"/>
          </a:p>
        </p:txBody>
      </p:sp>
    </p:spTree>
    <p:extLst>
      <p:ext uri="{BB962C8B-B14F-4D97-AF65-F5344CB8AC3E}">
        <p14:creationId xmlns:p14="http://schemas.microsoft.com/office/powerpoint/2010/main" val="3146544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and bar chart make it much easier to interpret the data.</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37</a:t>
            </a:fld>
            <a:endParaRPr lang="en-US"/>
          </a:p>
        </p:txBody>
      </p:sp>
    </p:spTree>
    <p:extLst>
      <p:ext uri="{BB962C8B-B14F-4D97-AF65-F5344CB8AC3E}">
        <p14:creationId xmlns:p14="http://schemas.microsoft.com/office/powerpoint/2010/main" val="1943267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can be very simple</a:t>
            </a:r>
            <a:r>
              <a:rPr lang="en-US" baseline="0" dirty="0" smtClean="0"/>
              <a:t> and yet have huge impact on audience and their retention</a:t>
            </a:r>
            <a:r>
              <a:rPr lang="en-US" baseline="0" dirty="0" smtClean="0"/>
              <a:t>.</a:t>
            </a:r>
          </a:p>
          <a:p>
            <a:endParaRPr lang="en-US" baseline="0" dirty="0" smtClean="0"/>
          </a:p>
          <a:p>
            <a:r>
              <a:rPr lang="en-US" baseline="0" dirty="0" smtClean="0"/>
              <a:t>Steve Jobs was well known for taking the normal and making it unusual.  “Text on a slide” sounds horrible… until Steve interpreted to mean something like this!  Text on a slide can be impactful, if it is simple.</a:t>
            </a:r>
          </a:p>
          <a:p>
            <a:endParaRPr lang="en-US" baseline="0" dirty="0" smtClean="0"/>
          </a:p>
          <a:p>
            <a:r>
              <a:rPr lang="en-US" baseline="0" dirty="0" smtClean="0"/>
              <a:t>General rule of thumb is that the audience needs to be able to interpret the meaning (purpose and point) of the slide in 3 seconds.</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38</a:t>
            </a:fld>
            <a:endParaRPr lang="en-US"/>
          </a:p>
        </p:txBody>
      </p:sp>
    </p:spTree>
    <p:extLst>
      <p:ext uri="{BB962C8B-B14F-4D97-AF65-F5344CB8AC3E}">
        <p14:creationId xmlns:p14="http://schemas.microsoft.com/office/powerpoint/2010/main" val="3940959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Text</a:t>
            </a:r>
            <a:r>
              <a:rPr lang="en-US" baseline="0" dirty="0" smtClean="0"/>
              <a:t> only can be simple… but still boring in a bulleted list.</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39</a:t>
            </a:fld>
            <a:endParaRPr lang="en-US"/>
          </a:p>
        </p:txBody>
      </p:sp>
    </p:spTree>
    <p:extLst>
      <p:ext uri="{BB962C8B-B14F-4D97-AF65-F5344CB8AC3E}">
        <p14:creationId xmlns:p14="http://schemas.microsoft.com/office/powerpoint/2010/main" val="3356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BD68A3B-7FED-4B94-A70F-D0839E423913}" type="slidenum">
              <a:rPr lang="en-US"/>
              <a:pPr/>
              <a:t>4</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US" dirty="0" smtClean="0"/>
              <a:t>Ask: “What have you seen presenters do that </a:t>
            </a:r>
            <a:r>
              <a:rPr lang="en-US" dirty="0" smtClean="0"/>
              <a:t>ruins </a:t>
            </a:r>
            <a:r>
              <a:rPr lang="en-US" dirty="0" smtClean="0"/>
              <a:t>it for you?”</a:t>
            </a:r>
          </a:p>
          <a:p>
            <a:pPr eaLnBrk="1" hangingPunct="1"/>
            <a:endParaRPr lang="en-US" dirty="0" smtClean="0"/>
          </a:p>
          <a:p>
            <a:pPr eaLnBrk="1" hangingPunct="1"/>
            <a:r>
              <a:rPr lang="en-US" dirty="0" smtClean="0"/>
              <a:t>Let </a:t>
            </a:r>
            <a:r>
              <a:rPr lang="en-US" dirty="0" smtClean="0"/>
              <a:t>the audience respond</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same topics, but in</a:t>
            </a:r>
            <a:r>
              <a:rPr lang="en-US" baseline="0" dirty="0" smtClean="0"/>
              <a:t> a visual format?</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40</a:t>
            </a:fld>
            <a:endParaRPr lang="en-US"/>
          </a:p>
        </p:txBody>
      </p:sp>
    </p:spTree>
    <p:extLst>
      <p:ext uri="{BB962C8B-B14F-4D97-AF65-F5344CB8AC3E}">
        <p14:creationId xmlns:p14="http://schemas.microsoft.com/office/powerpoint/2010/main" val="1168618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a:t>
            </a:r>
            <a:r>
              <a:rPr lang="en-US" baseline="0" dirty="0" smtClean="0"/>
              <a:t> are some next steps for you?</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41</a:t>
            </a:fld>
            <a:endParaRPr lang="en-US"/>
          </a:p>
        </p:txBody>
      </p:sp>
    </p:spTree>
    <p:extLst>
      <p:ext uri="{BB962C8B-B14F-4D97-AF65-F5344CB8AC3E}">
        <p14:creationId xmlns:p14="http://schemas.microsoft.com/office/powerpoint/2010/main" val="3088729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offer</a:t>
            </a:r>
            <a:r>
              <a:rPr lang="en-US" baseline="0" dirty="0" smtClean="0"/>
              <a:t> the two-day </a:t>
            </a:r>
            <a:r>
              <a:rPr lang="en-US" i="1" baseline="0" dirty="0" smtClean="0"/>
              <a:t>Corporate Ovations </a:t>
            </a:r>
            <a:r>
              <a:rPr lang="en-US" baseline="0" dirty="0" smtClean="0"/>
              <a:t>workshop here at </a:t>
            </a:r>
            <a:r>
              <a:rPr lang="en-US" i="1" baseline="0" dirty="0" smtClean="0"/>
              <a:t>company name</a:t>
            </a:r>
            <a:r>
              <a:rPr lang="en-US" baseline="0" dirty="0" smtClean="0"/>
              <a:t>.</a:t>
            </a:r>
          </a:p>
          <a:p>
            <a:endParaRPr lang="en-US" baseline="0" dirty="0" smtClean="0"/>
          </a:p>
          <a:p>
            <a:r>
              <a:rPr lang="en-US" baseline="0" dirty="0" smtClean="0"/>
              <a:t>You can register at </a:t>
            </a:r>
            <a:r>
              <a:rPr lang="en-US" i="1" baseline="0" dirty="0" smtClean="0"/>
              <a:t>(provide the location for them to register.)</a:t>
            </a:r>
          </a:p>
          <a:p>
            <a:endParaRPr lang="en-US" i="1" baseline="0" dirty="0" smtClean="0"/>
          </a:p>
          <a:p>
            <a:r>
              <a:rPr lang="en-US" i="0" baseline="0" dirty="0" smtClean="0"/>
              <a:t>Transition:  If you don’t have time now for the workshop, how else can you get more information?</a:t>
            </a:r>
            <a:endParaRPr lang="en-US" i="0" dirty="0"/>
          </a:p>
        </p:txBody>
      </p:sp>
      <p:sp>
        <p:nvSpPr>
          <p:cNvPr id="4" name="Slide Number Placeholder 3"/>
          <p:cNvSpPr>
            <a:spLocks noGrp="1"/>
          </p:cNvSpPr>
          <p:nvPr>
            <p:ph type="sldNum" sz="quarter" idx="10"/>
          </p:nvPr>
        </p:nvSpPr>
        <p:spPr/>
        <p:txBody>
          <a:bodyPr/>
          <a:lstStyle/>
          <a:p>
            <a:fld id="{3CA85EF9-A620-C147-A72A-21F0C688D2A0}" type="slidenum">
              <a:rPr lang="en-US" smtClean="0"/>
              <a:t>42</a:t>
            </a:fld>
            <a:endParaRPr lang="en-US"/>
          </a:p>
        </p:txBody>
      </p:sp>
    </p:spTree>
    <p:extLst>
      <p:ext uri="{BB962C8B-B14F-4D97-AF65-F5344CB8AC3E}">
        <p14:creationId xmlns:p14="http://schemas.microsoft.com/office/powerpoint/2010/main" val="3441880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get a copy of the Corporate Ovations book on Amazon.</a:t>
            </a:r>
            <a:r>
              <a:rPr lang="en-US" baseline="0" dirty="0" smtClean="0"/>
              <a:t>  </a:t>
            </a:r>
          </a:p>
          <a:p>
            <a:endParaRPr lang="en-US" baseline="0" dirty="0" smtClean="0"/>
          </a:p>
          <a:p>
            <a:r>
              <a:rPr lang="en-US" i="1" baseline="0" dirty="0" smtClean="0"/>
              <a:t>(Or we have copies in our corporate library available for you.)</a:t>
            </a:r>
            <a:endParaRPr lang="en-US" i="1" dirty="0" smtClean="0"/>
          </a:p>
          <a:p>
            <a:endParaRPr lang="en-US" dirty="0" smtClean="0"/>
          </a:p>
          <a:p>
            <a:r>
              <a:rPr lang="en-US" dirty="0" smtClean="0"/>
              <a:t>The </a:t>
            </a:r>
            <a:r>
              <a:rPr lang="en-US" dirty="0" smtClean="0"/>
              <a:t>authors/</a:t>
            </a:r>
            <a:r>
              <a:rPr lang="en-US" dirty="0" smtClean="0"/>
              <a:t>creators</a:t>
            </a:r>
            <a:r>
              <a:rPr lang="en-US" baseline="0" dirty="0" smtClean="0"/>
              <a:t> of Corporate Ovations are Russ Peterson Jr. and Kevin Karschnik.  They developed and taught the </a:t>
            </a:r>
            <a:r>
              <a:rPr lang="en-US" i="1" baseline="0" dirty="0" smtClean="0"/>
              <a:t>Corporate Ovations </a:t>
            </a:r>
            <a:r>
              <a:rPr lang="en-US" baseline="0" dirty="0" smtClean="0"/>
              <a:t>workshop to Fortune 500 companies around the world to thousands of students.  After almost ten years, they decided to document their methodology in the book.  It was released in May of 2013.</a:t>
            </a:r>
            <a:endParaRPr lang="en-US" dirty="0"/>
          </a:p>
        </p:txBody>
      </p:sp>
      <p:sp>
        <p:nvSpPr>
          <p:cNvPr id="4" name="Slide Number Placeholder 3"/>
          <p:cNvSpPr>
            <a:spLocks noGrp="1"/>
          </p:cNvSpPr>
          <p:nvPr>
            <p:ph type="sldNum" sz="quarter" idx="10"/>
          </p:nvPr>
        </p:nvSpPr>
        <p:spPr/>
        <p:txBody>
          <a:bodyPr/>
          <a:lstStyle/>
          <a:p>
            <a:pPr>
              <a:defRPr/>
            </a:pPr>
            <a:fld id="{47A20F6A-544B-4B0E-9455-15CC8F13DD72}" type="slidenum">
              <a:rPr lang="en-US" smtClean="0"/>
              <a:pPr>
                <a:defRPr/>
              </a:pPr>
              <a:t>43</a:t>
            </a:fld>
            <a:endParaRPr lang="en-US"/>
          </a:p>
        </p:txBody>
      </p:sp>
    </p:spTree>
    <p:extLst>
      <p:ext uri="{BB962C8B-B14F-4D97-AF65-F5344CB8AC3E}">
        <p14:creationId xmlns:p14="http://schemas.microsoft.com/office/powerpoint/2010/main" val="387765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top three</a:t>
            </a:r>
            <a:r>
              <a:rPr lang="en-US" baseline="0" dirty="0" smtClean="0"/>
              <a:t> presentation killers</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44</a:t>
            </a:fld>
            <a:endParaRPr lang="en-US"/>
          </a:p>
        </p:txBody>
      </p:sp>
    </p:spTree>
    <p:extLst>
      <p:ext uri="{BB962C8B-B14F-4D97-AF65-F5344CB8AC3E}">
        <p14:creationId xmlns:p14="http://schemas.microsoft.com/office/powerpoint/2010/main" val="3169124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Slide builds:</a:t>
            </a:r>
          </a:p>
          <a:p>
            <a:pPr eaLnBrk="1" hangingPunct="1"/>
            <a:endParaRPr lang="en-US" dirty="0" smtClean="0"/>
          </a:p>
          <a:p>
            <a:pPr eaLnBrk="1" hangingPunct="1"/>
            <a:r>
              <a:rPr lang="en-US" dirty="0" smtClean="0"/>
              <a:t>Mount Everest:</a:t>
            </a:r>
          </a:p>
          <a:p>
            <a:pPr eaLnBrk="1" hangingPunct="1"/>
            <a:r>
              <a:rPr lang="en-US" dirty="0" smtClean="0"/>
              <a:t>	*</a:t>
            </a:r>
            <a:r>
              <a:rPr lang="en-US" baseline="0" dirty="0" smtClean="0"/>
              <a:t> 1921 first expedition</a:t>
            </a:r>
          </a:p>
          <a:p>
            <a:pPr eaLnBrk="1" hangingPunct="1"/>
            <a:r>
              <a:rPr lang="en-US" baseline="0" dirty="0" smtClean="0"/>
              <a:t>	*1953 first person to reach the top. Edmond </a:t>
            </a:r>
            <a:r>
              <a:rPr lang="en-US" baseline="0" dirty="0" smtClean="0"/>
              <a:t>Hillary made </a:t>
            </a:r>
            <a:r>
              <a:rPr lang="en-US" baseline="0" dirty="0" smtClean="0"/>
              <a:t>it to the summit.  England so impressed made him a ‘Sir.’</a:t>
            </a:r>
          </a:p>
          <a:p>
            <a:pPr eaLnBrk="1" hangingPunct="1"/>
            <a:r>
              <a:rPr lang="en-US" baseline="0" dirty="0" smtClean="0"/>
              <a:t>	* Today – since 1953 over 5000 times the summit has been reached.</a:t>
            </a:r>
          </a:p>
          <a:p>
            <a:pPr eaLnBrk="1" hangingPunct="1"/>
            <a:endParaRPr lang="en-US" baseline="0" dirty="0" smtClean="0"/>
          </a:p>
          <a:p>
            <a:pPr eaLnBrk="1" hangingPunct="1"/>
            <a:r>
              <a:rPr lang="en-US" baseline="0" dirty="0" smtClean="0"/>
              <a:t>			Leaders Know the Way, Go the Way, Show the </a:t>
            </a:r>
            <a:r>
              <a:rPr lang="en-US" baseline="0" dirty="0" smtClean="0"/>
              <a:t>Way – John C. Maxwell</a:t>
            </a:r>
          </a:p>
          <a:p>
            <a:pPr eaLnBrk="1" hangingPunct="1"/>
            <a:endParaRPr lang="en-US" baseline="0" dirty="0" smtClean="0"/>
          </a:p>
          <a:p>
            <a:pPr eaLnBrk="1" hangingPunct="1"/>
            <a:r>
              <a:rPr lang="en-US" baseline="0" dirty="0" smtClean="0"/>
              <a:t>Let’s all commit to being leaders in our area by not only being subject matter experts, or taking care of the projects and issues…</a:t>
            </a:r>
          </a:p>
          <a:p>
            <a:pPr eaLnBrk="1" hangingPunct="1"/>
            <a:endParaRPr lang="en-US" baseline="0" dirty="0" smtClean="0"/>
          </a:p>
          <a:p>
            <a:pPr eaLnBrk="1" hangingPunct="1"/>
            <a:r>
              <a:rPr lang="en-US" baseline="0" dirty="0" smtClean="0"/>
              <a:t>But let’s commit to being leaders by showing others the way and doing that through effective communication and presentations.</a:t>
            </a:r>
            <a:endParaRPr 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883" indent="-285724" eaLnBrk="0" hangingPunct="0">
              <a:defRPr>
                <a:solidFill>
                  <a:schemeClr val="tx1"/>
                </a:solidFill>
                <a:latin typeface="Arial" charset="0"/>
                <a:cs typeface="Arial" charset="0"/>
              </a:defRPr>
            </a:lvl2pPr>
            <a:lvl3pPr marL="1142898" indent="-228580" eaLnBrk="0" hangingPunct="0">
              <a:defRPr>
                <a:solidFill>
                  <a:schemeClr val="tx1"/>
                </a:solidFill>
                <a:latin typeface="Arial" charset="0"/>
                <a:cs typeface="Arial" charset="0"/>
              </a:defRPr>
            </a:lvl3pPr>
            <a:lvl4pPr marL="1600057" indent="-228580" eaLnBrk="0" hangingPunct="0">
              <a:defRPr>
                <a:solidFill>
                  <a:schemeClr val="tx1"/>
                </a:solidFill>
                <a:latin typeface="Arial" charset="0"/>
                <a:cs typeface="Arial" charset="0"/>
              </a:defRPr>
            </a:lvl4pPr>
            <a:lvl5pPr marL="2057217" indent="-228580" eaLnBrk="0" hangingPunct="0">
              <a:defRPr>
                <a:solidFill>
                  <a:schemeClr val="tx1"/>
                </a:solidFill>
                <a:latin typeface="Arial" charset="0"/>
                <a:cs typeface="Arial" charset="0"/>
              </a:defRPr>
            </a:lvl5pPr>
            <a:lvl6pPr marL="2514376" indent="-228580" eaLnBrk="0" fontAlgn="base" hangingPunct="0">
              <a:spcBef>
                <a:spcPct val="0"/>
              </a:spcBef>
              <a:spcAft>
                <a:spcPct val="0"/>
              </a:spcAft>
              <a:defRPr>
                <a:solidFill>
                  <a:schemeClr val="tx1"/>
                </a:solidFill>
                <a:latin typeface="Arial" charset="0"/>
                <a:cs typeface="Arial" charset="0"/>
              </a:defRPr>
            </a:lvl6pPr>
            <a:lvl7pPr marL="2971535" indent="-228580" eaLnBrk="0" fontAlgn="base" hangingPunct="0">
              <a:spcBef>
                <a:spcPct val="0"/>
              </a:spcBef>
              <a:spcAft>
                <a:spcPct val="0"/>
              </a:spcAft>
              <a:defRPr>
                <a:solidFill>
                  <a:schemeClr val="tx1"/>
                </a:solidFill>
                <a:latin typeface="Arial" charset="0"/>
                <a:cs typeface="Arial" charset="0"/>
              </a:defRPr>
            </a:lvl7pPr>
            <a:lvl8pPr marL="3428695" indent="-228580" eaLnBrk="0" fontAlgn="base" hangingPunct="0">
              <a:spcBef>
                <a:spcPct val="0"/>
              </a:spcBef>
              <a:spcAft>
                <a:spcPct val="0"/>
              </a:spcAft>
              <a:defRPr>
                <a:solidFill>
                  <a:schemeClr val="tx1"/>
                </a:solidFill>
                <a:latin typeface="Arial" charset="0"/>
                <a:cs typeface="Arial" charset="0"/>
              </a:defRPr>
            </a:lvl8pPr>
            <a:lvl9pPr marL="3885854" indent="-228580" eaLnBrk="0" fontAlgn="base" hangingPunct="0">
              <a:spcBef>
                <a:spcPct val="0"/>
              </a:spcBef>
              <a:spcAft>
                <a:spcPct val="0"/>
              </a:spcAft>
              <a:defRPr>
                <a:solidFill>
                  <a:schemeClr val="tx1"/>
                </a:solidFill>
                <a:latin typeface="Arial" charset="0"/>
                <a:cs typeface="Arial" charset="0"/>
              </a:defRPr>
            </a:lvl9pPr>
          </a:lstStyle>
          <a:p>
            <a:pPr eaLnBrk="1" hangingPunct="1"/>
            <a:fld id="{6BC66F9C-FA2C-4A5A-A124-8CCA6F024F4A}" type="slidenum">
              <a:rPr lang="en-US" smtClean="0"/>
              <a:pPr eaLnBrk="1" hangingPunct="1"/>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FF5ACCA-E459-4C8B-A7B9-97D7B000758B}" type="slidenum">
              <a:rPr lang="en-US" sz="1200"/>
              <a:pPr eaLnBrk="1" hangingPunct="1"/>
              <a:t>46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Thank</a:t>
            </a:r>
            <a:r>
              <a:rPr lang="en-US" baseline="0" smtClean="0">
                <a:latin typeface="Arial" pitchFamily="34" charset="0"/>
                <a:ea typeface="ＭＳ Ｐゴシック" pitchFamily="34" charset="-128"/>
              </a:rPr>
              <a:t> you!</a:t>
            </a:r>
            <a:endParaRPr lang="en-US" smtClean="0">
              <a:latin typeface="Arial" pitchFamily="34" charset="0"/>
              <a:ea typeface="ＭＳ Ｐゴシック" pitchFamily="34" charset="-128"/>
            </a:endParaRPr>
          </a:p>
        </p:txBody>
      </p:sp>
      <p:sp>
        <p:nvSpPr>
          <p:cNvPr id="2" name="Footer Placeholder 1"/>
          <p:cNvSpPr>
            <a:spLocks noGrp="1"/>
          </p:cNvSpPr>
          <p:nvPr>
            <p:ph type="ftr" sz="quarter" idx="10"/>
          </p:nvPr>
        </p:nvSpPr>
        <p:spPr/>
        <p:txBody>
          <a:bodyPr/>
          <a:lstStyle/>
          <a:p>
            <a:pPr>
              <a:defRPr/>
            </a:pPr>
            <a:r>
              <a:rPr lang="en-US" smtClean="0"/>
              <a:t>iSpeak, Inc. 2014©  www.iSpeak.com</a:t>
            </a:r>
            <a:endParaRPr lang="en-US"/>
          </a:p>
        </p:txBody>
      </p:sp>
      <p:sp>
        <p:nvSpPr>
          <p:cNvPr id="3" name="Header Placeholder 2"/>
          <p:cNvSpPr>
            <a:spLocks noGrp="1"/>
          </p:cNvSpPr>
          <p:nvPr>
            <p:ph type="hdr" sz="quarter" idx="11"/>
          </p:nvPr>
        </p:nvSpPr>
        <p:spPr/>
        <p:txBody>
          <a:bodyPr/>
          <a:lstStyle/>
          <a:p>
            <a:pPr>
              <a:defRPr/>
            </a:pPr>
            <a:r>
              <a:rPr lang="en-US" smtClean="0"/>
              <a:t>iSpeak Webinar Series</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Thousands of people around the world have </a:t>
            </a:r>
            <a:r>
              <a:rPr lang="en-US" dirty="0" smtClean="0"/>
              <a:t>taken </a:t>
            </a:r>
            <a:r>
              <a:rPr lang="en-US" dirty="0" smtClean="0"/>
              <a:t>this course and given their input.  Here are the top 3 presentation killers</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1) </a:t>
            </a:r>
            <a:r>
              <a:rPr lang="en-US" dirty="0" smtClean="0"/>
              <a:t>When the speaker is Unprepared</a:t>
            </a:r>
            <a:endParaRPr lang="en-US" dirty="0" smtClean="0"/>
          </a:p>
          <a:p>
            <a:r>
              <a:rPr lang="en-US" dirty="0" smtClean="0"/>
              <a:t>	2) </a:t>
            </a:r>
            <a:r>
              <a:rPr lang="en-US" dirty="0" smtClean="0"/>
              <a:t>When the speaker seems Disengaged</a:t>
            </a:r>
            <a:endParaRPr lang="en-US" dirty="0" smtClean="0"/>
          </a:p>
          <a:p>
            <a:r>
              <a:rPr lang="en-US" dirty="0" smtClean="0"/>
              <a:t>	3) </a:t>
            </a:r>
            <a:r>
              <a:rPr lang="en-US" dirty="0" smtClean="0"/>
              <a:t>When the speaker uses Poor visuals (lots of text and just reads slides!)</a:t>
            </a:r>
            <a:endParaRPr lang="en-US" dirty="0" smtClean="0"/>
          </a:p>
          <a:p>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5</a:t>
            </a:fld>
            <a:endParaRPr lang="en-US"/>
          </a:p>
        </p:txBody>
      </p:sp>
    </p:spTree>
    <p:extLst>
      <p:ext uri="{BB962C8B-B14F-4D97-AF65-F5344CB8AC3E}">
        <p14:creationId xmlns:p14="http://schemas.microsoft.com/office/powerpoint/2010/main" val="250818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you</a:t>
            </a:r>
            <a:r>
              <a:rPr lang="en-US" baseline="0" dirty="0" smtClean="0"/>
              <a:t> know a presenter is unprepared during their delivery?</a:t>
            </a:r>
          </a:p>
          <a:p>
            <a:endParaRPr lang="en-US" baseline="0" dirty="0" smtClean="0"/>
          </a:p>
          <a:p>
            <a:r>
              <a:rPr lang="en-US" baseline="0" dirty="0" smtClean="0"/>
              <a:t>Class response</a:t>
            </a:r>
          </a:p>
          <a:p>
            <a:endParaRPr lang="en-US" baseline="0" dirty="0" smtClean="0"/>
          </a:p>
          <a:p>
            <a:r>
              <a:rPr lang="en-US" baseline="0" dirty="0" smtClean="0"/>
              <a:t>(Advance to next slide for answers)</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6</a:t>
            </a:fld>
            <a:endParaRPr lang="en-US"/>
          </a:p>
        </p:txBody>
      </p:sp>
    </p:spTree>
    <p:extLst>
      <p:ext uri="{BB962C8B-B14F-4D97-AF65-F5344CB8AC3E}">
        <p14:creationId xmlns:p14="http://schemas.microsoft.com/office/powerpoint/2010/main" val="390598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883" indent="-285724" eaLnBrk="0" hangingPunct="0">
              <a:defRPr sz="2400">
                <a:solidFill>
                  <a:schemeClr val="tx1"/>
                </a:solidFill>
                <a:latin typeface="Arial" pitchFamily="34" charset="0"/>
                <a:ea typeface="ＭＳ Ｐゴシック" pitchFamily="34" charset="-128"/>
              </a:defRPr>
            </a:lvl2pPr>
            <a:lvl3pPr marL="1142898" indent="-228580" eaLnBrk="0" hangingPunct="0">
              <a:defRPr sz="2400">
                <a:solidFill>
                  <a:schemeClr val="tx1"/>
                </a:solidFill>
                <a:latin typeface="Arial" pitchFamily="34" charset="0"/>
                <a:ea typeface="ＭＳ Ｐゴシック" pitchFamily="34" charset="-128"/>
              </a:defRPr>
            </a:lvl3pPr>
            <a:lvl4pPr marL="1600057" indent="-228580" eaLnBrk="0" hangingPunct="0">
              <a:defRPr sz="2400">
                <a:solidFill>
                  <a:schemeClr val="tx1"/>
                </a:solidFill>
                <a:latin typeface="Arial" pitchFamily="34" charset="0"/>
                <a:ea typeface="ＭＳ Ｐゴシック" pitchFamily="34" charset="-128"/>
              </a:defRPr>
            </a:lvl4pPr>
            <a:lvl5pPr marL="2057217" indent="-228580" eaLnBrk="0" hangingPunct="0">
              <a:defRPr sz="2400">
                <a:solidFill>
                  <a:schemeClr val="tx1"/>
                </a:solidFill>
                <a:latin typeface="Arial" pitchFamily="34" charset="0"/>
                <a:ea typeface="ＭＳ Ｐゴシック" pitchFamily="34" charset="-128"/>
              </a:defRPr>
            </a:lvl5pPr>
            <a:lvl6pPr marL="2514376" indent="-22858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53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95" indent="-22858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854" indent="-22858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1D715AB-B1DF-4500-8B31-33329D9D050B}" type="slidenum">
              <a:rPr lang="en-US" sz="1200"/>
              <a:pPr eaLnBrk="1" hangingPunct="1"/>
              <a:t>7</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“Have you</a:t>
            </a:r>
            <a:r>
              <a:rPr lang="en-US" baseline="0" dirty="0" smtClean="0">
                <a:latin typeface="Arial" pitchFamily="34" charset="0"/>
                <a:ea typeface="ＭＳ Ｐゴシック" pitchFamily="34" charset="-128"/>
              </a:rPr>
              <a:t> ever done any of these presentation killers before as a presenter?”</a:t>
            </a:r>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Any</a:t>
            </a:r>
            <a:r>
              <a:rPr lang="en-US" baseline="0" dirty="0" smtClean="0">
                <a:latin typeface="Arial" pitchFamily="34" charset="0"/>
                <a:ea typeface="ＭＳ Ｐゴシック" pitchFamily="34" charset="-128"/>
              </a:rPr>
              <a:t> one of these can cause an audience to disengage. Doing multiples of these is a communication nightmare!  </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We have all fallen short</a:t>
            </a:r>
            <a:r>
              <a:rPr lang="en-US" baseline="0" dirty="0" smtClean="0">
                <a:latin typeface="Arial" pitchFamily="34" charset="0"/>
                <a:ea typeface="ＭＳ Ｐゴシック" pitchFamily="34" charset="-128"/>
              </a:rPr>
              <a:t> at one time or another. We fall into these traps because our preparation paradigm is skewed. So how do we prepare effectively to overcome these attention killers that rob us of effective communication?</a:t>
            </a:r>
            <a:endParaRPr lang="en-US" dirty="0"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a:t>
            </a:r>
            <a:r>
              <a:rPr lang="en-US" baseline="0" dirty="0" smtClean="0"/>
              <a:t>tried </a:t>
            </a:r>
            <a:r>
              <a:rPr lang="en-US" baseline="0" dirty="0" smtClean="0"/>
              <a:t>and true methods to overcome </a:t>
            </a:r>
            <a:r>
              <a:rPr lang="en-US" baseline="0" dirty="0" smtClean="0"/>
              <a:t>unpreparedness:</a:t>
            </a:r>
          </a:p>
          <a:p>
            <a:pPr marL="228600" indent="-228600">
              <a:buFont typeface="+mj-lt"/>
              <a:buAutoNum type="arabicPeriod"/>
            </a:pPr>
            <a:r>
              <a:rPr lang="en-US" baseline="0" dirty="0" smtClean="0"/>
              <a:t>Know </a:t>
            </a:r>
            <a:r>
              <a:rPr lang="en-US" baseline="0" dirty="0" smtClean="0"/>
              <a:t>your </a:t>
            </a:r>
            <a:r>
              <a:rPr lang="en-US" baseline="0" dirty="0" smtClean="0"/>
              <a:t>purpose</a:t>
            </a:r>
          </a:p>
          <a:p>
            <a:pPr marL="228600" indent="-228600">
              <a:buAutoNum type="arabicPeriod" startAt="2"/>
            </a:pPr>
            <a:r>
              <a:rPr lang="en-US" baseline="0" dirty="0" smtClean="0"/>
              <a:t>Have </a:t>
            </a:r>
            <a:r>
              <a:rPr lang="en-US" baseline="0" dirty="0" smtClean="0"/>
              <a:t>structure to the body of the </a:t>
            </a:r>
            <a:r>
              <a:rPr lang="en-US" baseline="0" dirty="0" smtClean="0"/>
              <a:t>presentation</a:t>
            </a:r>
          </a:p>
          <a:p>
            <a:pPr marL="228600" indent="-228600">
              <a:buAutoNum type="arabicPeriod" startAt="2"/>
            </a:pPr>
            <a:endParaRPr lang="en-US" baseline="0" dirty="0" smtClean="0"/>
          </a:p>
          <a:p>
            <a:pPr marL="0" indent="0">
              <a:buNone/>
            </a:pPr>
            <a:r>
              <a:rPr lang="en-US" baseline="0" dirty="0" smtClean="0"/>
              <a:t>These </a:t>
            </a:r>
            <a:r>
              <a:rPr lang="en-US" baseline="0" dirty="0" smtClean="0"/>
              <a:t>two methods are found in the book </a:t>
            </a:r>
            <a:r>
              <a:rPr lang="en-US" i="1" baseline="0" dirty="0" smtClean="0"/>
              <a:t>Corporate Ovations </a:t>
            </a:r>
            <a:r>
              <a:rPr lang="en-US" baseline="0" dirty="0" smtClean="0"/>
              <a:t>by Kevin Karschnik and Russ Peterson Jr.</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8</a:t>
            </a:fld>
            <a:endParaRPr lang="en-US"/>
          </a:p>
        </p:txBody>
      </p:sp>
    </p:spTree>
    <p:extLst>
      <p:ext uri="{BB962C8B-B14F-4D97-AF65-F5344CB8AC3E}">
        <p14:creationId xmlns:p14="http://schemas.microsoft.com/office/powerpoint/2010/main" val="121803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 in wonderland. We all know</a:t>
            </a:r>
            <a:r>
              <a:rPr lang="en-US" baseline="0" dirty="0" smtClean="0"/>
              <a:t> the story of a young girl who gets lost in the rabbits den. She has no idea where she is or where to go. She stumbles onto a wild tea party, meets the mad-hatter and others. Finally she runs into a character sitting in a tree. Who is it? It is the Cheshire Cat. She asks the cat “Excuse me, can you tell me where I aught to go from here?”  The cat responds “That depends on where you want to get to” Her reply? “I don’t really much care where”  to which the cat says “then it really doesn’t matter which way you go.” Where does she end up? In front of the Queen who says “Off with their heads!” Not where we want to be.</a:t>
            </a:r>
          </a:p>
          <a:p>
            <a:endParaRPr lang="en-US" baseline="0" dirty="0" smtClean="0"/>
          </a:p>
          <a:p>
            <a:r>
              <a:rPr lang="en-US" baseline="0" dirty="0" smtClean="0"/>
              <a:t>As a presenter, if we do not know where we are going, how will we know we have arrived? Or that the audience has arrived? Many sales people state they over-</a:t>
            </a:r>
            <a:r>
              <a:rPr lang="en-US" baseline="0" dirty="0" smtClean="0"/>
              <a:t>sell. </a:t>
            </a:r>
            <a:r>
              <a:rPr lang="en-US" baseline="0" dirty="0" smtClean="0"/>
              <a:t>I wonder if this is because they do not have a well defined destination and then mistakenly go right past it, when they should stop and celebrate.</a:t>
            </a:r>
          </a:p>
          <a:p>
            <a:endParaRPr lang="en-US" baseline="0" dirty="0" smtClean="0"/>
          </a:p>
          <a:p>
            <a:r>
              <a:rPr lang="en-US" baseline="0" dirty="0" smtClean="0"/>
              <a:t>Before you create a PPT deck or even a single slide, or even research your topic, know where you want to end up and where you want the audience to end up. Knowing this path you and your audience must take will make preparation more focused and keep you on track so you don’t end up in some proverbial rabbit </a:t>
            </a:r>
            <a:r>
              <a:rPr lang="en-US" baseline="0" dirty="0" smtClean="0"/>
              <a:t>hole… lost</a:t>
            </a:r>
            <a:r>
              <a:rPr lang="en-US" baseline="0" dirty="0" smtClean="0"/>
              <a:t>!</a:t>
            </a:r>
          </a:p>
          <a:p>
            <a:endParaRPr lang="en-US" baseline="0" dirty="0" smtClean="0"/>
          </a:p>
          <a:p>
            <a:r>
              <a:rPr lang="en-US" baseline="0" dirty="0" smtClean="0"/>
              <a:t>Purpose is just this: How much do you want the audience to </a:t>
            </a:r>
            <a:r>
              <a:rPr lang="en-US" baseline="0" dirty="0" smtClean="0"/>
              <a:t>Know</a:t>
            </a:r>
            <a:r>
              <a:rPr lang="en-US" baseline="0" dirty="0" smtClean="0"/>
              <a:t>? Feel? Do? with the information?</a:t>
            </a:r>
            <a:endParaRPr lang="en-US" dirty="0"/>
          </a:p>
        </p:txBody>
      </p:sp>
      <p:sp>
        <p:nvSpPr>
          <p:cNvPr id="4" name="Slide Number Placeholder 3"/>
          <p:cNvSpPr>
            <a:spLocks noGrp="1"/>
          </p:cNvSpPr>
          <p:nvPr>
            <p:ph type="sldNum" sz="quarter" idx="10"/>
          </p:nvPr>
        </p:nvSpPr>
        <p:spPr/>
        <p:txBody>
          <a:bodyPr/>
          <a:lstStyle/>
          <a:p>
            <a:fld id="{3CA85EF9-A620-C147-A72A-21F0C688D2A0}" type="slidenum">
              <a:rPr lang="en-US" smtClean="0"/>
              <a:t>9</a:t>
            </a:fld>
            <a:endParaRPr lang="en-US"/>
          </a:p>
        </p:txBody>
      </p:sp>
    </p:spTree>
    <p:extLst>
      <p:ext uri="{BB962C8B-B14F-4D97-AF65-F5344CB8AC3E}">
        <p14:creationId xmlns:p14="http://schemas.microsoft.com/office/powerpoint/2010/main" val="415572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133544-E64C-AE41-896C-508D755D859B}" type="datetimeFigureOut">
              <a:rPr lang="en-US" smtClean="0"/>
              <a:t>6/4/15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3918429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33544-E64C-AE41-896C-508D755D859B}" type="datetimeFigureOut">
              <a:rPr lang="en-US" smtClean="0"/>
              <a:t>6/4/15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2611363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33544-E64C-AE41-896C-508D755D859B}" type="datetimeFigureOut">
              <a:rPr lang="en-US" smtClean="0"/>
              <a:t>6/4/15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406508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33544-E64C-AE41-896C-508D755D859B}" type="datetimeFigureOut">
              <a:rPr lang="en-US" smtClean="0"/>
              <a:t>6/4/15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394246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orporate Ovations Slide Backgrounds.007.tif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645503"/>
            <a:ext cx="7772400" cy="76139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133544-E64C-AE41-896C-508D755D859B}" type="datetimeFigureOut">
              <a:rPr lang="en-US" smtClean="0"/>
              <a:t>6/4/15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201946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133544-E64C-AE41-896C-508D755D859B}" type="datetimeFigureOut">
              <a:rPr lang="en-US" smtClean="0"/>
              <a:t>6/4/15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328390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133544-E64C-AE41-896C-508D755D859B}" type="datetimeFigureOut">
              <a:rPr lang="en-US" smtClean="0"/>
              <a:t>6/4/15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111348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133544-E64C-AE41-896C-508D755D859B}" type="datetimeFigureOut">
              <a:rPr lang="en-US" smtClean="0"/>
              <a:t>6/4/15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220143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33544-E64C-AE41-896C-508D755D859B}" type="datetimeFigureOut">
              <a:rPr lang="en-US" smtClean="0"/>
              <a:t>6/4/15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2216590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33544-E64C-AE41-896C-508D755D859B}" type="datetimeFigureOut">
              <a:rPr lang="en-US" smtClean="0"/>
              <a:t>6/4/15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2974755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33544-E64C-AE41-896C-508D755D859B}" type="datetimeFigureOut">
              <a:rPr lang="en-US" smtClean="0"/>
              <a:t>6/4/15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D428B7-4D50-E44C-A855-34685D853803}" type="slidenum">
              <a:rPr lang="en-US" smtClean="0"/>
              <a:t>‹#›</a:t>
            </a:fld>
            <a:endParaRPr lang="en-US"/>
          </a:p>
        </p:txBody>
      </p:sp>
    </p:spTree>
    <p:extLst>
      <p:ext uri="{BB962C8B-B14F-4D97-AF65-F5344CB8AC3E}">
        <p14:creationId xmlns:p14="http://schemas.microsoft.com/office/powerpoint/2010/main" val="1713122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rporate Ovations Slide Backgrounds.006.tif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3544-E64C-AE41-896C-508D755D859B}" type="datetimeFigureOut">
              <a:rPr lang="en-US" smtClean="0"/>
              <a:t>6/4/15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428B7-4D50-E44C-A855-34685D853803}" type="slidenum">
              <a:rPr lang="en-US" smtClean="0"/>
              <a:t>‹#›</a:t>
            </a:fld>
            <a:endParaRPr lang="en-US"/>
          </a:p>
        </p:txBody>
      </p:sp>
    </p:spTree>
    <p:extLst>
      <p:ext uri="{BB962C8B-B14F-4D97-AF65-F5344CB8AC3E}">
        <p14:creationId xmlns:p14="http://schemas.microsoft.com/office/powerpoint/2010/main" val="325832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badi MT Condensed Extra Bold"/>
          <a:ea typeface="+mj-ea"/>
          <a:cs typeface="Abadi MT Condensed Extra 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gi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png"/><Relationship Id="rId5" Type="http://schemas.openxmlformats.org/officeDocument/2006/relationships/image" Target="../media/image47.emf"/><Relationship Id="rId6" Type="http://schemas.openxmlformats.org/officeDocument/2006/relationships/image" Target="../media/image48.png"/><Relationship Id="rId7"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3.wdp"/><Relationship Id="rId5" Type="http://schemas.openxmlformats.org/officeDocument/2006/relationships/image" Target="../media/image50.pn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379262"/>
            <a:ext cx="7772400" cy="2199110"/>
          </a:xfrm>
        </p:spPr>
        <p:txBody>
          <a:bodyPr>
            <a:normAutofit/>
          </a:bodyPr>
          <a:lstStyle/>
          <a:p>
            <a:pPr algn="ctr"/>
            <a:r>
              <a:rPr lang="en-US" sz="8800" dirty="0" smtClean="0">
                <a:solidFill>
                  <a:srgbClr val="E45C5A"/>
                </a:solidFill>
                <a:latin typeface="Handwriting - Dakota"/>
                <a:cs typeface="Handwriting - Dakota"/>
              </a:rPr>
              <a:t>Welcome!</a:t>
            </a:r>
            <a:endParaRPr lang="en-US" sz="8800" dirty="0">
              <a:solidFill>
                <a:srgbClr val="E45C5A"/>
              </a:solidFill>
              <a:latin typeface="Handwriting - Dakota"/>
              <a:cs typeface="Handwriting - Dakota"/>
            </a:endParaRPr>
          </a:p>
        </p:txBody>
      </p:sp>
      <p:sp>
        <p:nvSpPr>
          <p:cNvPr id="5" name="Text Placeholder 4"/>
          <p:cNvSpPr>
            <a:spLocks noGrp="1"/>
          </p:cNvSpPr>
          <p:nvPr>
            <p:ph type="body" idx="1"/>
          </p:nvPr>
        </p:nvSpPr>
        <p:spPr>
          <a:xfrm>
            <a:off x="722313" y="3645503"/>
            <a:ext cx="7772400" cy="449391"/>
          </a:xfrm>
        </p:spPr>
        <p:txBody>
          <a:bodyPr>
            <a:noAutofit/>
          </a:bodyPr>
          <a:lstStyle/>
          <a:p>
            <a:pPr algn="ctr"/>
            <a:r>
              <a:rPr lang="en-US" sz="2400" dirty="0" smtClean="0">
                <a:solidFill>
                  <a:schemeClr val="tx1"/>
                </a:solidFill>
                <a:latin typeface="Abadi MT Condensed Extra Bold"/>
                <a:cs typeface="Abadi MT Condensed Extra Bold"/>
              </a:rPr>
              <a:t>Your Roadmap to More Effective Presentations</a:t>
            </a:r>
            <a:endParaRPr lang="en-US" sz="2400" dirty="0">
              <a:solidFill>
                <a:schemeClr val="tx1"/>
              </a:solidFill>
              <a:latin typeface="Abadi MT Condensed Extra Bold"/>
              <a:cs typeface="Abadi MT Condensed Extra Bold"/>
            </a:endParaRPr>
          </a:p>
        </p:txBody>
      </p:sp>
    </p:spTree>
    <p:extLst>
      <p:ext uri="{BB962C8B-B14F-4D97-AF65-F5344CB8AC3E}">
        <p14:creationId xmlns:p14="http://schemas.microsoft.com/office/powerpoint/2010/main" val="5562199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6757" y="629664"/>
            <a:ext cx="7327647" cy="2246769"/>
          </a:xfrm>
          <a:prstGeom prst="rect">
            <a:avLst/>
          </a:prstGeom>
        </p:spPr>
        <p:txBody>
          <a:bodyPr wrap="none">
            <a:spAutoFit/>
          </a:bodyPr>
          <a:lstStyle/>
          <a:p>
            <a:r>
              <a:rPr lang="en-US" sz="6000" u="sng" dirty="0" smtClean="0">
                <a:latin typeface="Handwriting - Dakota"/>
                <a:cs typeface="Handwriting - Dakota"/>
              </a:rPr>
              <a:t>How much do </a:t>
            </a:r>
            <a:r>
              <a:rPr lang="en-US" sz="6600" u="sng" dirty="0" smtClean="0">
                <a:latin typeface="Handwriting - Dakota"/>
                <a:cs typeface="Handwriting - Dakota"/>
              </a:rPr>
              <a:t/>
            </a:r>
            <a:br>
              <a:rPr lang="en-US" sz="6600" u="sng" dirty="0" smtClean="0">
                <a:latin typeface="Handwriting - Dakota"/>
                <a:cs typeface="Handwriting - Dakota"/>
              </a:rPr>
            </a:br>
            <a:r>
              <a:rPr lang="en-US" sz="6600" dirty="0" smtClean="0">
                <a:latin typeface="Handwriting - Dakota"/>
                <a:cs typeface="Handwriting - Dakota"/>
              </a:rPr>
              <a:t>    </a:t>
            </a:r>
            <a:r>
              <a:rPr lang="en-US" sz="6000" u="sng" dirty="0" smtClean="0">
                <a:latin typeface="Handwriting - Dakota"/>
                <a:cs typeface="Handwriting - Dakota"/>
              </a:rPr>
              <a:t>they </a:t>
            </a:r>
            <a:r>
              <a:rPr lang="en-US" sz="8000" b="1" u="sng" dirty="0" smtClean="0">
                <a:latin typeface="Handwriting - Dakota"/>
                <a:cs typeface="Handwriting - Dakota"/>
              </a:rPr>
              <a:t>KNOW?</a:t>
            </a:r>
            <a:endParaRPr lang="en-US" sz="4800" b="1" dirty="0">
              <a:latin typeface="Handwriting - Dakota"/>
              <a:cs typeface="Handwriting - Dakota"/>
            </a:endParaRPr>
          </a:p>
        </p:txBody>
      </p:sp>
      <p:sp>
        <p:nvSpPr>
          <p:cNvPr id="5" name="Rectangle 4"/>
          <p:cNvSpPr/>
          <p:nvPr/>
        </p:nvSpPr>
        <p:spPr>
          <a:xfrm>
            <a:off x="0" y="3288761"/>
            <a:ext cx="6805277" cy="2339102"/>
          </a:xfrm>
          <a:prstGeom prst="rect">
            <a:avLst/>
          </a:prstGeom>
        </p:spPr>
        <p:txBody>
          <a:bodyPr wrap="square">
            <a:spAutoFit/>
          </a:bodyPr>
          <a:lstStyle/>
          <a:p>
            <a:pPr algn="r"/>
            <a:r>
              <a:rPr lang="en-US" sz="6600" u="sng" dirty="0" smtClean="0">
                <a:latin typeface="Handwriting - Dakota"/>
                <a:cs typeface="Handwriting - Dakota"/>
              </a:rPr>
              <a:t>How much do </a:t>
            </a:r>
            <a:r>
              <a:rPr lang="en-US" sz="7200" u="sng" dirty="0" smtClean="0">
                <a:latin typeface="Handwriting - Dakota"/>
                <a:cs typeface="Handwriting - Dakota"/>
              </a:rPr>
              <a:t/>
            </a:r>
            <a:br>
              <a:rPr lang="en-US" sz="7200" u="sng" dirty="0" smtClean="0">
                <a:latin typeface="Handwriting - Dakota"/>
                <a:cs typeface="Handwriting - Dakota"/>
              </a:rPr>
            </a:br>
            <a:r>
              <a:rPr lang="en-US" sz="7200" dirty="0" smtClean="0">
                <a:latin typeface="Handwriting - Dakota"/>
                <a:cs typeface="Handwriting - Dakota"/>
              </a:rPr>
              <a:t>   </a:t>
            </a:r>
            <a:r>
              <a:rPr lang="en-US" sz="6600" u="sng" dirty="0" smtClean="0">
                <a:latin typeface="Handwriting - Dakota"/>
                <a:cs typeface="Handwriting - Dakota"/>
              </a:rPr>
              <a:t>they </a:t>
            </a:r>
            <a:r>
              <a:rPr lang="en-US" sz="8000" b="1" u="sng" dirty="0" smtClean="0">
                <a:latin typeface="Handwriting - Dakota"/>
                <a:cs typeface="Handwriting - Dakota"/>
              </a:rPr>
              <a:t>CARE?</a:t>
            </a:r>
            <a:endParaRPr lang="en-US" sz="7200" b="1" u="sng" dirty="0">
              <a:latin typeface="Handwriting - Dakota"/>
              <a:cs typeface="Handwriting - Dakota"/>
            </a:endParaRPr>
          </a:p>
        </p:txBody>
      </p:sp>
    </p:spTree>
    <p:extLst>
      <p:ext uri="{BB962C8B-B14F-4D97-AF65-F5344CB8AC3E}">
        <p14:creationId xmlns:p14="http://schemas.microsoft.com/office/powerpoint/2010/main" val="3709147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precisionnutrition.com/wordpress/wp-content/uploads/2010/05/right_brain_left_b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86258"/>
            <a:ext cx="4683564" cy="41049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bwMode="auto">
          <a:xfrm rot="10800000" flipH="1" flipV="1">
            <a:off x="533400" y="685800"/>
            <a:ext cx="73914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latin typeface="Calibri" pitchFamily="34" charset="0"/>
                <a:ea typeface="ＭＳ Ｐゴシック" pitchFamily="34" charset="-128"/>
                <a:cs typeface="Calibri" pitchFamily="34" charset="0"/>
              </a:rPr>
              <a:t>Left Brain vs. Right Brain</a:t>
            </a:r>
          </a:p>
        </p:txBody>
      </p:sp>
    </p:spTree>
    <p:extLst>
      <p:ext uri="{BB962C8B-B14F-4D97-AF65-F5344CB8AC3E}">
        <p14:creationId xmlns:p14="http://schemas.microsoft.com/office/powerpoint/2010/main" val="36582809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evin's Laptop\Documents\iSpeak\Clients\CenterPoint\Leadership-Academy_outlin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295400"/>
            <a:ext cx="4389269"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9430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78206" y="1590051"/>
            <a:ext cx="2438400" cy="4005941"/>
            <a:chOff x="3296479" y="1556659"/>
            <a:chExt cx="2438400" cy="4005941"/>
          </a:xfrm>
        </p:grpSpPr>
        <p:sp>
          <p:nvSpPr>
            <p:cNvPr id="25" name="Rectangle 24"/>
            <p:cNvSpPr/>
            <p:nvPr/>
          </p:nvSpPr>
          <p:spPr>
            <a:xfrm>
              <a:off x="3354536" y="1556659"/>
              <a:ext cx="2322285" cy="40640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badi MT Condensed Extra Bold"/>
                  <a:cs typeface="Abadi MT Condensed Extra Bold"/>
                </a:rPr>
                <a:t>Opening</a:t>
              </a:r>
              <a:endParaRPr lang="en-US" dirty="0">
                <a:solidFill>
                  <a:schemeClr val="tx1"/>
                </a:solidFill>
                <a:latin typeface="Abadi MT Condensed Extra Bold"/>
                <a:cs typeface="Abadi MT Condensed Extra Bold"/>
              </a:endParaRPr>
            </a:p>
          </p:txBody>
        </p:sp>
        <p:sp>
          <p:nvSpPr>
            <p:cNvPr id="27" name="Rectangle 26"/>
            <p:cNvSpPr/>
            <p:nvPr/>
          </p:nvSpPr>
          <p:spPr>
            <a:xfrm>
              <a:off x="3354536" y="1963059"/>
              <a:ext cx="2322285" cy="928914"/>
            </a:xfrm>
            <a:prstGeom prst="rect">
              <a:avLst/>
            </a:prstGeom>
            <a:solidFill>
              <a:srgbClr val="8EB4E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latin typeface="Abadi MT Condensed Extra Bold"/>
                  <a:cs typeface="Abadi MT Condensed Extra Bold"/>
                </a:rPr>
                <a:t>What?</a:t>
              </a:r>
              <a:endParaRPr lang="en-US" sz="3600" dirty="0">
                <a:solidFill>
                  <a:schemeClr val="tx1"/>
                </a:solidFill>
                <a:latin typeface="Abadi MT Condensed Extra Bold"/>
                <a:cs typeface="Abadi MT Condensed Extra Bold"/>
              </a:endParaRPr>
            </a:p>
          </p:txBody>
        </p:sp>
        <p:sp>
          <p:nvSpPr>
            <p:cNvPr id="28" name="Rectangle 27"/>
            <p:cNvSpPr/>
            <p:nvPr/>
          </p:nvSpPr>
          <p:spPr>
            <a:xfrm>
              <a:off x="3354536" y="2891973"/>
              <a:ext cx="2322285" cy="928914"/>
            </a:xfrm>
            <a:prstGeom prst="rect">
              <a:avLst/>
            </a:prstGeom>
            <a:solidFill>
              <a:srgbClr val="8EB4E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latin typeface="Abadi MT Condensed Extra Bold"/>
                  <a:cs typeface="Abadi MT Condensed Extra Bold"/>
                </a:rPr>
                <a:t>Why?</a:t>
              </a:r>
              <a:endParaRPr lang="en-US" sz="3600" dirty="0">
                <a:solidFill>
                  <a:schemeClr val="tx1"/>
                </a:solidFill>
                <a:latin typeface="Abadi MT Condensed Extra Bold"/>
                <a:cs typeface="Abadi MT Condensed Extra Bold"/>
              </a:endParaRPr>
            </a:p>
          </p:txBody>
        </p:sp>
        <p:sp>
          <p:nvSpPr>
            <p:cNvPr id="29" name="Rectangle 28"/>
            <p:cNvSpPr/>
            <p:nvPr/>
          </p:nvSpPr>
          <p:spPr>
            <a:xfrm>
              <a:off x="3354536" y="3820887"/>
              <a:ext cx="2322285" cy="1335314"/>
            </a:xfrm>
            <a:prstGeom prst="rect">
              <a:avLst/>
            </a:prstGeom>
            <a:solidFill>
              <a:srgbClr val="8EB4E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tx1"/>
                  </a:solidFill>
                  <a:latin typeface="Abadi MT Condensed Extra Bold"/>
                  <a:cs typeface="Abadi MT Condensed Extra Bold"/>
                </a:rPr>
                <a:t>How?</a:t>
              </a:r>
              <a:endParaRPr lang="en-US" sz="3600" dirty="0">
                <a:solidFill>
                  <a:schemeClr val="tx1"/>
                </a:solidFill>
                <a:latin typeface="Abadi MT Condensed Extra Bold"/>
                <a:cs typeface="Abadi MT Condensed Extra Bold"/>
              </a:endParaRPr>
            </a:p>
          </p:txBody>
        </p:sp>
        <p:sp>
          <p:nvSpPr>
            <p:cNvPr id="30" name="Rectangle 29"/>
            <p:cNvSpPr/>
            <p:nvPr/>
          </p:nvSpPr>
          <p:spPr>
            <a:xfrm>
              <a:off x="3354536" y="5156200"/>
              <a:ext cx="2322285" cy="40640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badi MT Condensed Extra Bold"/>
                  <a:cs typeface="Abadi MT Condensed Extra Bold"/>
                </a:rPr>
                <a:t>Closing</a:t>
              </a:r>
              <a:endParaRPr lang="en-US" dirty="0">
                <a:solidFill>
                  <a:schemeClr val="tx1"/>
                </a:solidFill>
                <a:latin typeface="Abadi MT Condensed Extra Bold"/>
                <a:cs typeface="Abadi MT Condensed Extra Bold"/>
              </a:endParaRPr>
            </a:p>
          </p:txBody>
        </p:sp>
        <p:sp>
          <p:nvSpPr>
            <p:cNvPr id="31" name="Cloud 30"/>
            <p:cNvSpPr/>
            <p:nvPr/>
          </p:nvSpPr>
          <p:spPr>
            <a:xfrm>
              <a:off x="3296479" y="3646715"/>
              <a:ext cx="2438400" cy="348343"/>
            </a:xfrm>
            <a:prstGeom prst="cloud">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000000"/>
                  </a:solidFill>
                  <a:latin typeface="Abadi MT Condensed Light"/>
                  <a:cs typeface="Abadi MT Condensed Light"/>
                </a:rPr>
                <a:t>Transition!</a:t>
              </a:r>
              <a:endParaRPr lang="en-US" b="1" dirty="0">
                <a:solidFill>
                  <a:srgbClr val="000000"/>
                </a:solidFill>
                <a:latin typeface="Abadi MT Condensed Light"/>
                <a:cs typeface="Abadi MT Condensed Light"/>
              </a:endParaRPr>
            </a:p>
          </p:txBody>
        </p:sp>
      </p:grpSp>
      <p:sp>
        <p:nvSpPr>
          <p:cNvPr id="32" name="Rectangle 2"/>
          <p:cNvSpPr txBox="1">
            <a:spLocks noChangeArrowheads="1"/>
          </p:cNvSpPr>
          <p:nvPr/>
        </p:nvSpPr>
        <p:spPr bwMode="auto">
          <a:xfrm rot="10800000" flipH="1" flipV="1">
            <a:off x="5295876" y="795392"/>
            <a:ext cx="2614696" cy="761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pPr algn="ctr"/>
            <a:r>
              <a:rPr lang="en-US" dirty="0" smtClean="0">
                <a:latin typeface="Calibri" pitchFamily="34" charset="0"/>
                <a:ea typeface="ＭＳ Ｐゴシック" pitchFamily="34" charset="-128"/>
                <a:cs typeface="Calibri" pitchFamily="34" charset="0"/>
              </a:rPr>
              <a:t>Future Plans</a:t>
            </a:r>
            <a:endParaRPr lang="en-US" sz="3200" b="0" i="1" dirty="0" smtClean="0">
              <a:latin typeface="Calibri" pitchFamily="34" charset="0"/>
              <a:ea typeface="ＭＳ Ｐゴシック" pitchFamily="34" charset="-128"/>
              <a:cs typeface="Calibri" pitchFamily="34" charset="0"/>
            </a:endParaRPr>
          </a:p>
        </p:txBody>
      </p:sp>
      <p:sp>
        <p:nvSpPr>
          <p:cNvPr id="3" name="Oval 2"/>
          <p:cNvSpPr/>
          <p:nvPr/>
        </p:nvSpPr>
        <p:spPr>
          <a:xfrm>
            <a:off x="1353888" y="3062717"/>
            <a:ext cx="1842245" cy="179339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a:off x="62451" y="1231703"/>
            <a:ext cx="4606594" cy="4593320"/>
          </a:xfrm>
          <a:prstGeom prst="rect">
            <a:avLst/>
          </a:prstGeom>
        </p:spPr>
      </p:pic>
    </p:spTree>
    <p:extLst>
      <p:ext uri="{BB962C8B-B14F-4D97-AF65-F5344CB8AC3E}">
        <p14:creationId xmlns:p14="http://schemas.microsoft.com/office/powerpoint/2010/main" val="37615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895610" y="563562"/>
            <a:ext cx="7275621" cy="1265238"/>
          </a:xfrm>
          <a:noFill/>
        </p:spPr>
        <p:txBody>
          <a:bodyPr>
            <a:normAutofit/>
          </a:bodyPr>
          <a:lstStyle>
            <a:lvl1pPr algn="l" rtl="0" eaLnBrk="0" fontAlgn="base" hangingPunct="0">
              <a:spcBef>
                <a:spcPct val="0"/>
              </a:spcBef>
              <a:spcAft>
                <a:spcPct val="0"/>
              </a:spcAft>
              <a:defRPr sz="3600" b="1">
                <a:solidFill>
                  <a:schemeClr val="tx1"/>
                </a:solidFill>
                <a:latin typeface="Calibri"/>
                <a:ea typeface="ＭＳ Ｐゴシック" charset="0"/>
                <a:cs typeface="Calibri"/>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pPr algn="ctr"/>
            <a:r>
              <a:rPr lang="en-US" sz="4400" kern="0" dirty="0" smtClean="0"/>
              <a:t>What – Why – How</a:t>
            </a:r>
            <a:endParaRPr lang="en-US" sz="4400" kern="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 y="1538875"/>
            <a:ext cx="8448675" cy="4381500"/>
          </a:xfrm>
          <a:prstGeom prst="rect">
            <a:avLst/>
          </a:prstGeom>
        </p:spPr>
      </p:pic>
    </p:spTree>
    <p:extLst>
      <p:ext uri="{BB962C8B-B14F-4D97-AF65-F5344CB8AC3E}">
        <p14:creationId xmlns:p14="http://schemas.microsoft.com/office/powerpoint/2010/main" val="3132619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bwMode="auto">
          <a:xfrm>
            <a:off x="252350" y="1676400"/>
            <a:ext cx="4282802"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ts val="1200"/>
              </a:spcBef>
              <a:spcAft>
                <a:spcPts val="600"/>
              </a:spcAft>
            </a:pPr>
            <a:r>
              <a:rPr lang="en-US" sz="3600" b="1" dirty="0" smtClean="0">
                <a:latin typeface="Calibri" pitchFamily="34" charset="0"/>
                <a:ea typeface="ＭＳ Ｐゴシック" pitchFamily="34" charset="-128"/>
                <a:cs typeface="Times New Roman" pitchFamily="18" charset="0"/>
              </a:rPr>
              <a:t>WHAT</a:t>
            </a:r>
            <a:r>
              <a:rPr lang="en-US" sz="3600" dirty="0" smtClean="0">
                <a:latin typeface="Calibri" pitchFamily="34" charset="0"/>
                <a:ea typeface="ＭＳ Ｐゴシック" pitchFamily="34" charset="-128"/>
                <a:cs typeface="Times New Roman" pitchFamily="18" charset="0"/>
              </a:rPr>
              <a:t> is proposed solution?</a:t>
            </a:r>
          </a:p>
          <a:p>
            <a:pPr eaLnBrk="1" hangingPunct="1">
              <a:spcBef>
                <a:spcPts val="1800"/>
              </a:spcBef>
              <a:spcAft>
                <a:spcPts val="600"/>
              </a:spcAft>
            </a:pPr>
            <a:r>
              <a:rPr lang="en-US" sz="3600" b="1" dirty="0" smtClean="0">
                <a:latin typeface="Calibri" pitchFamily="34" charset="0"/>
                <a:ea typeface="ＭＳ Ｐゴシック" pitchFamily="34" charset="-128"/>
                <a:cs typeface="Times New Roman" pitchFamily="18" charset="0"/>
              </a:rPr>
              <a:t>WHY</a:t>
            </a:r>
            <a:r>
              <a:rPr lang="en-US" sz="3600" dirty="0" smtClean="0">
                <a:latin typeface="Calibri" pitchFamily="34" charset="0"/>
                <a:ea typeface="ＭＳ Ｐゴシック" pitchFamily="34" charset="-128"/>
                <a:cs typeface="Times New Roman" pitchFamily="18" charset="0"/>
              </a:rPr>
              <a:t> this option?</a:t>
            </a:r>
          </a:p>
          <a:p>
            <a:pPr eaLnBrk="1" hangingPunct="1">
              <a:spcBef>
                <a:spcPts val="1800"/>
              </a:spcBef>
              <a:spcAft>
                <a:spcPts val="600"/>
              </a:spcAft>
            </a:pPr>
            <a:r>
              <a:rPr lang="en-US" sz="3600" b="1" dirty="0" smtClean="0">
                <a:latin typeface="Calibri" pitchFamily="34" charset="0"/>
                <a:ea typeface="ＭＳ Ｐゴシック" pitchFamily="34" charset="-128"/>
                <a:cs typeface="Times New Roman" pitchFamily="18" charset="0"/>
              </a:rPr>
              <a:t>HOW</a:t>
            </a:r>
            <a:r>
              <a:rPr lang="en-US" sz="3600" dirty="0" smtClean="0">
                <a:latin typeface="Calibri" pitchFamily="34" charset="0"/>
                <a:ea typeface="ＭＳ Ｐゴシック" pitchFamily="34" charset="-128"/>
                <a:cs typeface="Times New Roman" pitchFamily="18" charset="0"/>
              </a:rPr>
              <a:t> do they purchase?</a:t>
            </a:r>
            <a:endParaRPr lang="en-US" altLang="en-US" sz="3600" dirty="0" smtClean="0">
              <a:latin typeface="Calibri" pitchFamily="34" charset="0"/>
              <a:ea typeface="ＭＳ Ｐゴシック" pitchFamily="34" charset="-128"/>
              <a:cs typeface="Times New Roman" pitchFamily="18" charset="0"/>
            </a:endParaRPr>
          </a:p>
        </p:txBody>
      </p:sp>
      <p:sp>
        <p:nvSpPr>
          <p:cNvPr id="6" name="Title 1"/>
          <p:cNvSpPr txBox="1">
            <a:spLocks/>
          </p:cNvSpPr>
          <p:nvPr/>
        </p:nvSpPr>
        <p:spPr>
          <a:xfrm>
            <a:off x="457200" y="563562"/>
            <a:ext cx="7275621" cy="1265238"/>
          </a:xfrm>
          <a:noFill/>
        </p:spPr>
        <p:txBody>
          <a:bodyPr>
            <a:normAutofit/>
          </a:bodyPr>
          <a:lstStyle>
            <a:lvl1pPr algn="l" rtl="0" eaLnBrk="0" fontAlgn="base" hangingPunct="0">
              <a:spcBef>
                <a:spcPct val="0"/>
              </a:spcBef>
              <a:spcAft>
                <a:spcPct val="0"/>
              </a:spcAft>
              <a:defRPr sz="3600" b="1">
                <a:solidFill>
                  <a:schemeClr val="tx1"/>
                </a:solidFill>
                <a:latin typeface="Calibri"/>
                <a:ea typeface="ＭＳ Ｐゴシック" charset="0"/>
                <a:cs typeface="Calibri"/>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r>
              <a:rPr lang="en-US" sz="4400" kern="0" dirty="0" smtClean="0"/>
              <a:t>What – Why – How: Sales</a:t>
            </a:r>
            <a:endParaRPr lang="en-US" sz="4400"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843" y="2389340"/>
            <a:ext cx="2094978" cy="20949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14288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295400" y="1844040"/>
            <a:ext cx="6502334" cy="3566160"/>
          </a:xfrm>
          <a:prstGeom prst="rect">
            <a:avLst/>
          </a:prstGeom>
        </p:spPr>
      </p:pic>
      <p:sp>
        <p:nvSpPr>
          <p:cNvPr id="27" name="Title 1"/>
          <p:cNvSpPr txBox="1">
            <a:spLocks/>
          </p:cNvSpPr>
          <p:nvPr/>
        </p:nvSpPr>
        <p:spPr>
          <a:xfrm>
            <a:off x="457200" y="563562"/>
            <a:ext cx="7848600" cy="1265238"/>
          </a:xfrm>
          <a:noFill/>
        </p:spPr>
        <p:txBody>
          <a:bodyPr>
            <a:normAutofit/>
          </a:bodyPr>
          <a:lstStyle>
            <a:lvl1pPr algn="l" rtl="0" eaLnBrk="0" fontAlgn="base" hangingPunct="0">
              <a:spcBef>
                <a:spcPct val="0"/>
              </a:spcBef>
              <a:spcAft>
                <a:spcPct val="0"/>
              </a:spcAft>
              <a:defRPr sz="3600" b="1">
                <a:solidFill>
                  <a:schemeClr val="tx1"/>
                </a:solidFill>
                <a:latin typeface="Calibri"/>
                <a:ea typeface="ＭＳ Ｐゴシック" charset="0"/>
                <a:cs typeface="Calibri"/>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r>
              <a:rPr lang="en-US" sz="4400" kern="0" dirty="0" smtClean="0"/>
              <a:t>What – Why – How: Leaders</a:t>
            </a:r>
            <a:endParaRPr lang="en-US" sz="4400" kern="0" dirty="0"/>
          </a:p>
        </p:txBody>
      </p:sp>
    </p:spTree>
    <p:extLst>
      <p:ext uri="{BB962C8B-B14F-4D97-AF65-F5344CB8AC3E}">
        <p14:creationId xmlns:p14="http://schemas.microsoft.com/office/powerpoint/2010/main" val="2843686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bwMode="auto">
          <a:xfrm>
            <a:off x="457199" y="1676400"/>
            <a:ext cx="4936241" cy="449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spcBef>
                <a:spcPts val="1200"/>
              </a:spcBef>
              <a:spcAft>
                <a:spcPts val="600"/>
              </a:spcAft>
            </a:pPr>
            <a:r>
              <a:rPr lang="en-US" sz="3600" b="1" dirty="0" smtClean="0">
                <a:latin typeface="Calibri" pitchFamily="34" charset="0"/>
                <a:ea typeface="ＭＳ Ｐゴシック" pitchFamily="34" charset="-128"/>
                <a:cs typeface="Times New Roman" pitchFamily="18" charset="0"/>
              </a:rPr>
              <a:t>WHAT</a:t>
            </a:r>
            <a:r>
              <a:rPr lang="en-US" sz="3600" dirty="0" smtClean="0">
                <a:latin typeface="Calibri" pitchFamily="34" charset="0"/>
                <a:ea typeface="ＭＳ Ｐゴシック" pitchFamily="34" charset="-128"/>
                <a:cs typeface="Times New Roman" pitchFamily="18" charset="0"/>
              </a:rPr>
              <a:t> is the proposed path forward?</a:t>
            </a:r>
          </a:p>
          <a:p>
            <a:pPr eaLnBrk="1" hangingPunct="1">
              <a:spcBef>
                <a:spcPts val="1800"/>
              </a:spcBef>
              <a:spcAft>
                <a:spcPts val="600"/>
              </a:spcAft>
            </a:pPr>
            <a:r>
              <a:rPr lang="en-US" sz="3600" b="1" dirty="0" smtClean="0">
                <a:latin typeface="Calibri" pitchFamily="34" charset="0"/>
                <a:ea typeface="ＭＳ Ｐゴシック" pitchFamily="34" charset="-128"/>
                <a:cs typeface="Times New Roman" pitchFamily="18" charset="0"/>
              </a:rPr>
              <a:t>WHY</a:t>
            </a:r>
            <a:r>
              <a:rPr lang="en-US" sz="3600" dirty="0" smtClean="0">
                <a:latin typeface="Calibri" pitchFamily="34" charset="0"/>
                <a:ea typeface="ＭＳ Ｐゴシック" pitchFamily="34" charset="-128"/>
                <a:cs typeface="Times New Roman" pitchFamily="18" charset="0"/>
              </a:rPr>
              <a:t> did we choose this option?</a:t>
            </a:r>
          </a:p>
          <a:p>
            <a:pPr eaLnBrk="1" hangingPunct="1">
              <a:spcBef>
                <a:spcPts val="1800"/>
              </a:spcBef>
              <a:spcAft>
                <a:spcPts val="600"/>
              </a:spcAft>
            </a:pPr>
            <a:r>
              <a:rPr lang="en-US" sz="3600" b="1" dirty="0" smtClean="0">
                <a:latin typeface="Calibri" pitchFamily="34" charset="0"/>
                <a:ea typeface="ＭＳ Ｐゴシック" pitchFamily="34" charset="-128"/>
                <a:cs typeface="Times New Roman" pitchFamily="18" charset="0"/>
              </a:rPr>
              <a:t>HOW</a:t>
            </a:r>
            <a:r>
              <a:rPr lang="en-US" sz="3600" dirty="0" smtClean="0">
                <a:latin typeface="Calibri" pitchFamily="34" charset="0"/>
                <a:ea typeface="ＭＳ Ｐゴシック" pitchFamily="34" charset="-128"/>
                <a:cs typeface="Times New Roman" pitchFamily="18" charset="0"/>
              </a:rPr>
              <a:t> will we implement it?</a:t>
            </a:r>
            <a:endParaRPr lang="en-US" altLang="en-US" sz="3600" dirty="0" smtClean="0">
              <a:latin typeface="Calibri" pitchFamily="34" charset="0"/>
              <a:ea typeface="ＭＳ Ｐゴシック" pitchFamily="34" charset="-128"/>
              <a:cs typeface="Times New Roman" pitchFamily="18" charset="0"/>
            </a:endParaRPr>
          </a:p>
        </p:txBody>
      </p:sp>
      <p:sp>
        <p:nvSpPr>
          <p:cNvPr id="6" name="Title 1"/>
          <p:cNvSpPr txBox="1">
            <a:spLocks/>
          </p:cNvSpPr>
          <p:nvPr/>
        </p:nvSpPr>
        <p:spPr>
          <a:xfrm>
            <a:off x="457200" y="563562"/>
            <a:ext cx="7848600" cy="1265238"/>
          </a:xfrm>
          <a:noFill/>
        </p:spPr>
        <p:txBody>
          <a:bodyPr>
            <a:normAutofit/>
          </a:bodyPr>
          <a:lstStyle>
            <a:lvl1pPr algn="l" rtl="0" eaLnBrk="0" fontAlgn="base" hangingPunct="0">
              <a:spcBef>
                <a:spcPct val="0"/>
              </a:spcBef>
              <a:spcAft>
                <a:spcPct val="0"/>
              </a:spcAft>
              <a:defRPr sz="3600" b="1">
                <a:solidFill>
                  <a:schemeClr val="tx1"/>
                </a:solidFill>
                <a:latin typeface="Calibri"/>
                <a:ea typeface="ＭＳ Ｐゴシック" charset="0"/>
                <a:cs typeface="Calibri"/>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r>
              <a:rPr lang="en-US" sz="4400" kern="0" dirty="0" smtClean="0"/>
              <a:t>What – Why – How: Leaders</a:t>
            </a:r>
            <a:endParaRPr lang="en-US" sz="4400" kern="0" dirty="0"/>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889" l="22742" r="85000">
                        <a14:foregroundMark x1="55968" y1="2222" x2="59032" y2="53889"/>
                        <a14:foregroundMark x1="63226" y1="33056" x2="59032" y2="43889"/>
                        <a14:foregroundMark x1="53226" y1="52222" x2="55323" y2="40833"/>
                        <a14:foregroundMark x1="75645" y1="89722" x2="75645" y2="89722"/>
                        <a14:foregroundMark x1="27903" y1="73611" x2="27903" y2="73611"/>
                        <a14:foregroundMark x1="25161" y1="77778" x2="25161" y2="77778"/>
                        <a14:foregroundMark x1="25484" y1="83333" x2="25484" y2="83333"/>
                        <a14:foregroundMark x1="27581" y1="89167" x2="27581" y2="89167"/>
                      </a14:backgroundRemoval>
                    </a14:imgEffect>
                  </a14:imgLayer>
                </a14:imgProps>
              </a:ext>
            </a:extLst>
          </a:blip>
          <a:srcRect l="18981" r="7389" b="7120"/>
          <a:stretch/>
        </p:blipFill>
        <p:spPr>
          <a:xfrm>
            <a:off x="4432446" y="1676400"/>
            <a:ext cx="4711554" cy="3451039"/>
          </a:xfrm>
          <a:prstGeom prst="rect">
            <a:avLst/>
          </a:prstGeom>
        </p:spPr>
      </p:pic>
    </p:spTree>
    <p:extLst>
      <p:ext uri="{BB962C8B-B14F-4D97-AF65-F5344CB8AC3E}">
        <p14:creationId xmlns:p14="http://schemas.microsoft.com/office/powerpoint/2010/main" val="3051180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92303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8655" r="31153"/>
          <a:stretch/>
        </p:blipFill>
        <p:spPr>
          <a:xfrm>
            <a:off x="1524000" y="1562100"/>
            <a:ext cx="5497148" cy="3886200"/>
          </a:xfrm>
          <a:prstGeom prst="rect">
            <a:avLst/>
          </a:prstGeom>
        </p:spPr>
      </p:pic>
      <p:sp>
        <p:nvSpPr>
          <p:cNvPr id="6" name="Rounded Rectangle 5"/>
          <p:cNvSpPr/>
          <p:nvPr/>
        </p:nvSpPr>
        <p:spPr>
          <a:xfrm>
            <a:off x="6019800" y="32766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Disengaged</a:t>
            </a:r>
            <a:endParaRPr lang="en-US" sz="4800" dirty="0">
              <a:ln>
                <a:solidFill>
                  <a:schemeClr val="tx1"/>
                </a:solidFill>
              </a:ln>
              <a:latin typeface="Abadi MT Condensed Extra Bold"/>
              <a:cs typeface="Abadi MT Condensed Extra Bold"/>
            </a:endParaRPr>
          </a:p>
        </p:txBody>
      </p:sp>
      <p:sp>
        <p:nvSpPr>
          <p:cNvPr id="4" name="Title 1"/>
          <p:cNvSpPr>
            <a:spLocks noGrp="1"/>
          </p:cNvSpPr>
          <p:nvPr>
            <p:ph type="title"/>
          </p:nvPr>
        </p:nvSpPr>
        <p:spPr>
          <a:xfrm>
            <a:off x="722313" y="85725"/>
            <a:ext cx="7772400" cy="1362075"/>
          </a:xfrm>
        </p:spPr>
        <p:txBody>
          <a:bodyPr/>
          <a:lstStyle/>
          <a:p>
            <a:r>
              <a:rPr lang="en-US" dirty="0" smtClean="0"/>
              <a:t>Presentation Killer #2</a:t>
            </a:r>
            <a:endParaRPr lang="en-US" dirty="0"/>
          </a:p>
        </p:txBody>
      </p:sp>
    </p:spTree>
    <p:extLst>
      <p:ext uri="{BB962C8B-B14F-4D97-AF65-F5344CB8AC3E}">
        <p14:creationId xmlns:p14="http://schemas.microsoft.com/office/powerpoint/2010/main" val="3876088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bwMode="auto">
          <a:xfrm>
            <a:off x="4579455" y="3859157"/>
            <a:ext cx="4101360" cy="190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3200" dirty="0" smtClean="0">
                <a:solidFill>
                  <a:srgbClr val="000099"/>
                </a:solidFill>
                <a:latin typeface="Calibri" pitchFamily="34" charset="0"/>
                <a:ea typeface="ＭＳ Ｐゴシック" pitchFamily="34" charset="-128"/>
                <a:cs typeface="Calibri" pitchFamily="34" charset="0"/>
              </a:rPr>
              <a:t>Oct 1, 2014</a:t>
            </a:r>
            <a:br>
              <a:rPr lang="en-US" sz="3200" dirty="0" smtClean="0">
                <a:solidFill>
                  <a:srgbClr val="000099"/>
                </a:solidFill>
                <a:latin typeface="Calibri" pitchFamily="34" charset="0"/>
                <a:ea typeface="ＭＳ Ｐゴシック" pitchFamily="34" charset="-128"/>
                <a:cs typeface="Calibri" pitchFamily="34" charset="0"/>
              </a:rPr>
            </a:br>
            <a:r>
              <a:rPr lang="en-US" sz="1600" dirty="0">
                <a:solidFill>
                  <a:srgbClr val="000099"/>
                </a:solidFill>
                <a:latin typeface="Calibri" pitchFamily="34" charset="0"/>
                <a:ea typeface="ＭＳ Ｐゴシック" pitchFamily="34" charset="-128"/>
                <a:cs typeface="Calibri" pitchFamily="34" charset="0"/>
              </a:rPr>
              <a:t/>
            </a:r>
            <a:br>
              <a:rPr lang="en-US" sz="1600" dirty="0">
                <a:solidFill>
                  <a:srgbClr val="000099"/>
                </a:solidFill>
                <a:latin typeface="Calibri" pitchFamily="34" charset="0"/>
                <a:ea typeface="ＭＳ Ｐゴシック" pitchFamily="34" charset="-128"/>
                <a:cs typeface="Calibri" pitchFamily="34" charset="0"/>
              </a:rPr>
            </a:br>
            <a:r>
              <a:rPr lang="en-US" sz="3200" dirty="0" smtClean="0">
                <a:solidFill>
                  <a:srgbClr val="000099"/>
                </a:solidFill>
                <a:latin typeface="Calibri" pitchFamily="34" charset="0"/>
                <a:ea typeface="ＭＳ Ｐゴシック" pitchFamily="34" charset="-128"/>
                <a:cs typeface="Calibri" pitchFamily="34" charset="0"/>
              </a:rPr>
              <a:t>Bill </a:t>
            </a:r>
            <a:r>
              <a:rPr lang="en-US" sz="3200" dirty="0" err="1" smtClean="0">
                <a:solidFill>
                  <a:srgbClr val="000099"/>
                </a:solidFill>
                <a:latin typeface="Calibri" pitchFamily="34" charset="0"/>
                <a:ea typeface="ＭＳ Ｐゴシック" pitchFamily="34" charset="-128"/>
                <a:cs typeface="Calibri" pitchFamily="34" charset="0"/>
              </a:rPr>
              <a:t>Kreiger</a:t>
            </a:r>
            <a:r>
              <a:rPr lang="en-US" sz="1600" dirty="0" smtClean="0">
                <a:solidFill>
                  <a:srgbClr val="000099"/>
                </a:solidFill>
                <a:latin typeface="Calibri" pitchFamily="34" charset="0"/>
                <a:ea typeface="ＭＳ Ｐゴシック" pitchFamily="34" charset="-128"/>
                <a:cs typeface="Calibri" pitchFamily="34" charset="0"/>
              </a:rPr>
              <a:t/>
            </a:r>
            <a:br>
              <a:rPr lang="en-US" sz="1600" dirty="0" smtClean="0">
                <a:solidFill>
                  <a:srgbClr val="000099"/>
                </a:solidFill>
                <a:latin typeface="Calibri" pitchFamily="34" charset="0"/>
                <a:ea typeface="ＭＳ Ｐゴシック" pitchFamily="34" charset="-128"/>
                <a:cs typeface="Calibri" pitchFamily="34" charset="0"/>
              </a:rPr>
            </a:br>
            <a:r>
              <a:rPr lang="en-US" sz="2400" dirty="0" smtClean="0">
                <a:solidFill>
                  <a:srgbClr val="000099"/>
                </a:solidFill>
                <a:latin typeface="Calibri" pitchFamily="34" charset="0"/>
                <a:ea typeface="ＭＳ Ｐゴシック" pitchFamily="34" charset="-128"/>
                <a:cs typeface="Calibri" pitchFamily="34" charset="0"/>
              </a:rPr>
              <a:t>Bkreiger@ispeak.com</a:t>
            </a:r>
            <a:endParaRPr lang="en-US" sz="2400" dirty="0">
              <a:solidFill>
                <a:srgbClr val="000099"/>
              </a:solidFill>
              <a:latin typeface="Calibri" pitchFamily="34" charset="0"/>
              <a:ea typeface="ＭＳ Ｐゴシック" pitchFamily="34" charset="-128"/>
              <a:cs typeface="Calibri" pitchFamily="34" charset="0"/>
            </a:endParaRPr>
          </a:p>
        </p:txBody>
      </p:sp>
      <p:sp>
        <p:nvSpPr>
          <p:cNvPr id="4" name="TextBox 3"/>
          <p:cNvSpPr txBox="1"/>
          <p:nvPr/>
        </p:nvSpPr>
        <p:spPr>
          <a:xfrm>
            <a:off x="4579455" y="2106557"/>
            <a:ext cx="4101360" cy="1754326"/>
          </a:xfrm>
          <a:prstGeom prst="rect">
            <a:avLst/>
          </a:prstGeom>
          <a:noFill/>
        </p:spPr>
        <p:txBody>
          <a:bodyPr wrap="square" rtlCol="0">
            <a:spAutoFit/>
          </a:bodyPr>
          <a:lstStyle/>
          <a:p>
            <a:r>
              <a:rPr lang="en-US" sz="3600" b="1" i="1" dirty="0" smtClean="0">
                <a:latin typeface="Arial Black" panose="020B0A04020102020204" pitchFamily="34" charset="0"/>
              </a:rPr>
              <a:t>Three Presentation Killers</a:t>
            </a:r>
            <a:endParaRPr lang="en-US" sz="3600" b="1" i="1" dirty="0">
              <a:latin typeface="Arial Black" panose="020B0A04020102020204" pitchFamily="34" charset="0"/>
            </a:endParaRPr>
          </a:p>
        </p:txBody>
      </p:sp>
      <p:pic>
        <p:nvPicPr>
          <p:cNvPr id="2" name="Picture 1" descr="Corporate Ovations-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46" y="227024"/>
            <a:ext cx="3757436" cy="1525576"/>
          </a:xfrm>
          <a:prstGeom prst="rect">
            <a:avLst/>
          </a:prstGeom>
        </p:spPr>
      </p:pic>
      <p:pic>
        <p:nvPicPr>
          <p:cNvPr id="8" name="Picture 2" descr="C:\Users\Kevin Karschnik\Documents\iSpeak\Marketing\Graphics\microphone.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7161" t="2618" r="29945" b="36140"/>
          <a:stretch/>
        </p:blipFill>
        <p:spPr bwMode="auto">
          <a:xfrm>
            <a:off x="0" y="1957635"/>
            <a:ext cx="293540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561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937724"/>
            <a:ext cx="7772400" cy="1362075"/>
          </a:xfrm>
        </p:spPr>
        <p:txBody>
          <a:bodyPr/>
          <a:lstStyle/>
          <a:p>
            <a:r>
              <a:rPr lang="en-US" dirty="0" smtClean="0"/>
              <a:t>Corporate storytelling</a:t>
            </a:r>
            <a:endParaRPr lang="en-US" dirty="0"/>
          </a:p>
        </p:txBody>
      </p:sp>
      <p:sp>
        <p:nvSpPr>
          <p:cNvPr id="3" name="Text Placeholder 2"/>
          <p:cNvSpPr>
            <a:spLocks noGrp="1"/>
          </p:cNvSpPr>
          <p:nvPr>
            <p:ph type="body" idx="1"/>
          </p:nvPr>
        </p:nvSpPr>
        <p:spPr>
          <a:xfrm>
            <a:off x="722313" y="4176327"/>
            <a:ext cx="7772400" cy="761397"/>
          </a:xfrm>
        </p:spPr>
        <p:txBody>
          <a:bodyPr>
            <a:normAutofit/>
          </a:bodyPr>
          <a:lstStyle/>
          <a:p>
            <a:r>
              <a:rPr lang="en-US" sz="2800" dirty="0" smtClean="0">
                <a:ln>
                  <a:solidFill>
                    <a:srgbClr val="000000"/>
                  </a:solidFill>
                </a:ln>
                <a:solidFill>
                  <a:srgbClr val="000000"/>
                </a:solidFill>
              </a:rPr>
              <a:t>Chapter Seven:</a:t>
            </a:r>
            <a:endParaRPr lang="en-US" sz="2800" dirty="0">
              <a:ln>
                <a:solidFill>
                  <a:srgbClr val="000000"/>
                </a:solidFill>
              </a:ln>
              <a:solidFill>
                <a:srgbClr val="000000"/>
              </a:solidFill>
            </a:endParaRPr>
          </a:p>
        </p:txBody>
      </p:sp>
    </p:spTree>
    <p:extLst>
      <p:ext uri="{BB962C8B-B14F-4D97-AF65-F5344CB8AC3E}">
        <p14:creationId xmlns:p14="http://schemas.microsoft.com/office/powerpoint/2010/main" val="26177124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663700"/>
            <a:ext cx="7620000" cy="3530600"/>
          </a:xfrm>
          <a:prstGeom prst="rect">
            <a:avLst/>
          </a:prstGeom>
        </p:spPr>
      </p:pic>
    </p:spTree>
    <p:extLst>
      <p:ext uri="{BB962C8B-B14F-4D97-AF65-F5344CB8AC3E}">
        <p14:creationId xmlns:p14="http://schemas.microsoft.com/office/powerpoint/2010/main" val="18887264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4000" dirty="0" smtClean="0"/>
              <a:t>Methods to </a:t>
            </a:r>
            <a:r>
              <a:rPr lang="en-US" sz="4000" dirty="0"/>
              <a:t>c</a:t>
            </a:r>
            <a:r>
              <a:rPr lang="en-US" sz="4000" dirty="0" smtClean="0"/>
              <a:t>onnect</a:t>
            </a:r>
          </a:p>
        </p:txBody>
      </p:sp>
      <p:sp>
        <p:nvSpPr>
          <p:cNvPr id="60419" name="Rectangle 3"/>
          <p:cNvSpPr>
            <a:spLocks noGrp="1" noChangeArrowheads="1"/>
          </p:cNvSpPr>
          <p:nvPr>
            <p:ph type="body" idx="1"/>
          </p:nvPr>
        </p:nvSpPr>
        <p:spPr/>
        <p:txBody>
          <a:bodyPr>
            <a:normAutofit/>
          </a:bodyPr>
          <a:lstStyle/>
          <a:p>
            <a:pPr>
              <a:spcBef>
                <a:spcPts val="1800"/>
              </a:spcBef>
            </a:pPr>
            <a:r>
              <a:rPr lang="en-US" sz="4000" dirty="0" smtClean="0"/>
              <a:t>Stories</a:t>
            </a:r>
          </a:p>
          <a:p>
            <a:pPr>
              <a:spcBef>
                <a:spcPts val="1800"/>
              </a:spcBef>
            </a:pPr>
            <a:r>
              <a:rPr lang="en-US" sz="4000" dirty="0" smtClean="0"/>
              <a:t>Facts, Statistics</a:t>
            </a:r>
          </a:p>
          <a:p>
            <a:pPr>
              <a:spcBef>
                <a:spcPts val="1800"/>
              </a:spcBef>
            </a:pPr>
            <a:r>
              <a:rPr lang="en-US" sz="4000" dirty="0" smtClean="0"/>
              <a:t>Metaphors</a:t>
            </a:r>
          </a:p>
          <a:p>
            <a:pPr>
              <a:spcBef>
                <a:spcPts val="1800"/>
              </a:spcBef>
            </a:pPr>
            <a:r>
              <a:rPr lang="en-US" sz="4000" dirty="0" smtClean="0"/>
              <a:t>Visuals</a:t>
            </a:r>
          </a:p>
          <a:p>
            <a:pPr>
              <a:spcBef>
                <a:spcPts val="1800"/>
              </a:spcBef>
            </a:pPr>
            <a:r>
              <a:rPr lang="en-US" sz="4000" dirty="0" smtClean="0"/>
              <a:t>Audience Involvement</a:t>
            </a:r>
          </a:p>
        </p:txBody>
      </p:sp>
      <p:pic>
        <p:nvPicPr>
          <p:cNvPr id="3074" name="Picture 2" descr="C:\Users\Kevin's Laptop\Documents\iSpeak\Marketing\Graphics\Getty\WFB_001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81600" y="1752600"/>
            <a:ext cx="3581400" cy="23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196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838200"/>
            <a:ext cx="7712368" cy="1569660"/>
          </a:xfrm>
          <a:prstGeom prst="rect">
            <a:avLst/>
          </a:prstGeom>
        </p:spPr>
        <p:txBody>
          <a:bodyPr wrap="none">
            <a:spAutoFit/>
          </a:bodyPr>
          <a:lstStyle/>
          <a:p>
            <a:r>
              <a:rPr lang="en-US" sz="9600" u="sng" dirty="0" smtClean="0">
                <a:latin typeface="Handwriting - Dakota"/>
                <a:cs typeface="Handwriting - Dakota"/>
              </a:rPr>
              <a:t>What</a:t>
            </a:r>
            <a:r>
              <a:rPr lang="en-US" sz="9600" dirty="0" smtClean="0">
                <a:latin typeface="Handwriting - Dakota"/>
                <a:cs typeface="Handwriting - Dakota"/>
              </a:rPr>
              <a:t> </a:t>
            </a:r>
            <a:r>
              <a:rPr lang="en-US" sz="6000" dirty="0" smtClean="0">
                <a:latin typeface="Handwriting - Dakota"/>
                <a:cs typeface="Handwriting - Dakota"/>
              </a:rPr>
              <a:t>does your</a:t>
            </a:r>
            <a:endParaRPr lang="en-US" sz="6000" dirty="0">
              <a:latin typeface="Handwriting - Dakota"/>
              <a:cs typeface="Handwriting - Dakota"/>
            </a:endParaRPr>
          </a:p>
        </p:txBody>
      </p:sp>
      <p:sp>
        <p:nvSpPr>
          <p:cNvPr id="5" name="Rectangle 4"/>
          <p:cNvSpPr/>
          <p:nvPr/>
        </p:nvSpPr>
        <p:spPr>
          <a:xfrm>
            <a:off x="1447800" y="2895600"/>
            <a:ext cx="5493812" cy="1569660"/>
          </a:xfrm>
          <a:prstGeom prst="rect">
            <a:avLst/>
          </a:prstGeom>
        </p:spPr>
        <p:txBody>
          <a:bodyPr wrap="none">
            <a:spAutoFit/>
          </a:bodyPr>
          <a:lstStyle/>
          <a:p>
            <a:r>
              <a:rPr lang="en-US" sz="9600" u="sng" dirty="0" smtClean="0">
                <a:latin typeface="Handwriting - Dakota"/>
                <a:cs typeface="Handwriting - Dakota"/>
              </a:rPr>
              <a:t>Audience</a:t>
            </a:r>
            <a:endParaRPr lang="en-US" sz="9600" u="sng" dirty="0">
              <a:latin typeface="Handwriting - Dakota"/>
              <a:cs typeface="Handwriting - Dakota"/>
            </a:endParaRPr>
          </a:p>
        </p:txBody>
      </p:sp>
      <p:sp>
        <p:nvSpPr>
          <p:cNvPr id="6" name="Rectangle 5"/>
          <p:cNvSpPr/>
          <p:nvPr/>
        </p:nvSpPr>
        <p:spPr>
          <a:xfrm>
            <a:off x="5638800" y="4572000"/>
            <a:ext cx="2403222" cy="1015663"/>
          </a:xfrm>
          <a:prstGeom prst="rect">
            <a:avLst/>
          </a:prstGeom>
        </p:spPr>
        <p:txBody>
          <a:bodyPr wrap="none">
            <a:spAutoFit/>
          </a:bodyPr>
          <a:lstStyle/>
          <a:p>
            <a:r>
              <a:rPr lang="en-US" sz="6000" dirty="0" smtClean="0">
                <a:latin typeface="Handwriting - Dakota"/>
                <a:cs typeface="Handwriting - Dakota"/>
              </a:rPr>
              <a:t>want?</a:t>
            </a:r>
            <a:endParaRPr lang="en-US" sz="6000" dirty="0">
              <a:latin typeface="Handwriting - Dakota"/>
              <a:cs typeface="Handwriting - Dakota"/>
            </a:endParaRPr>
          </a:p>
        </p:txBody>
      </p:sp>
    </p:spTree>
    <p:extLst>
      <p:ext uri="{BB962C8B-B14F-4D97-AF65-F5344CB8AC3E}">
        <p14:creationId xmlns:p14="http://schemas.microsoft.com/office/powerpoint/2010/main" val="6248121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elkhornflyrodandreel.com/files/3773426/uploaded/fly%20fisherman%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8" y="1066800"/>
            <a:ext cx="6254851"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52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100" y="825500"/>
            <a:ext cx="8801100" cy="5207000"/>
          </a:xfrm>
          <a:prstGeom prst="rect">
            <a:avLst/>
          </a:prstGeom>
        </p:spPr>
      </p:pic>
    </p:spTree>
    <p:extLst>
      <p:ext uri="{BB962C8B-B14F-4D97-AF65-F5344CB8AC3E}">
        <p14:creationId xmlns:p14="http://schemas.microsoft.com/office/powerpoint/2010/main" val="229968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falconsledge.com/wp-content/uploads/2011/05/dbp.8-6-12_1792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2999"/>
            <a:ext cx="6324600" cy="435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2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rot="10800000" flipH="1" flipV="1">
            <a:off x="845658" y="428859"/>
            <a:ext cx="7391400" cy="990600"/>
          </a:xfrm>
        </p:spPr>
        <p:txBody>
          <a:bodyPr/>
          <a:lstStyle/>
          <a:p>
            <a:pPr eaLnBrk="1" hangingPunct="1"/>
            <a:r>
              <a:rPr lang="en-US" sz="4000" dirty="0" smtClean="0"/>
              <a:t>Where do I start?</a:t>
            </a:r>
          </a:p>
        </p:txBody>
      </p:sp>
      <p:sp>
        <p:nvSpPr>
          <p:cNvPr id="2" name="Oval 1"/>
          <p:cNvSpPr/>
          <p:nvPr/>
        </p:nvSpPr>
        <p:spPr>
          <a:xfrm>
            <a:off x="2921000" y="2521857"/>
            <a:ext cx="3102429" cy="163285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70" name="Picture 2" descr="http://dukeo.com/media/how-to-start-a-blog.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828800"/>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9053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nfo.designarts.net/Portals/78522/images/WhatsThePoint.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999" y="609599"/>
            <a:ext cx="3794941" cy="548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663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38162"/>
            <a:ext cx="2033207" cy="8198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457200" y="5486400"/>
            <a:ext cx="8305800"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Fiction</a:t>
            </a:r>
            <a:endParaRPr lang="en-US" sz="4000" dirty="0">
              <a:latin typeface="Chalkduster"/>
              <a:cs typeface="Chalkduster"/>
            </a:endParaRPr>
          </a:p>
        </p:txBody>
      </p:sp>
      <p:sp>
        <p:nvSpPr>
          <p:cNvPr id="7" name="Rounded Rectangle 6"/>
          <p:cNvSpPr/>
          <p:nvPr/>
        </p:nvSpPr>
        <p:spPr>
          <a:xfrm>
            <a:off x="457200" y="4114800"/>
            <a:ext cx="8305800"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Historical</a:t>
            </a:r>
            <a:endParaRPr lang="en-US" sz="4000" dirty="0">
              <a:latin typeface="Chalkduster"/>
              <a:cs typeface="Chalkduster"/>
            </a:endParaRPr>
          </a:p>
        </p:txBody>
      </p:sp>
      <p:sp>
        <p:nvSpPr>
          <p:cNvPr id="8" name="Rounded Rectangle 7"/>
          <p:cNvSpPr/>
          <p:nvPr/>
        </p:nvSpPr>
        <p:spPr>
          <a:xfrm>
            <a:off x="457200" y="2743200"/>
            <a:ext cx="8305800"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Other People</a:t>
            </a:r>
            <a:endParaRPr lang="en-US" sz="4000" dirty="0">
              <a:latin typeface="Chalkduster"/>
              <a:cs typeface="Chalkduster"/>
            </a:endParaRPr>
          </a:p>
        </p:txBody>
      </p:sp>
      <p:sp>
        <p:nvSpPr>
          <p:cNvPr id="9" name="Rounded Rectangle 8"/>
          <p:cNvSpPr/>
          <p:nvPr/>
        </p:nvSpPr>
        <p:spPr>
          <a:xfrm>
            <a:off x="457200" y="1371600"/>
            <a:ext cx="8305800"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My Story</a:t>
            </a:r>
            <a:endParaRPr lang="en-US" sz="4000" dirty="0">
              <a:latin typeface="Chalkduster"/>
              <a:cs typeface="Chalkduster"/>
            </a:endParaRPr>
          </a:p>
        </p:txBody>
      </p:sp>
      <p:sp>
        <p:nvSpPr>
          <p:cNvPr id="15" name="Rectangle 2"/>
          <p:cNvSpPr txBox="1">
            <a:spLocks noChangeArrowheads="1"/>
          </p:cNvSpPr>
          <p:nvPr/>
        </p:nvSpPr>
        <p:spPr>
          <a:xfrm rot="10800000" flipH="1" flipV="1">
            <a:off x="533400" y="381001"/>
            <a:ext cx="8077200" cy="990600"/>
          </a:xfrm>
        </p:spPr>
        <p:txBody>
          <a:bodyPr/>
          <a:lstStyle>
            <a:lvl1pPr algn="l" rtl="0" eaLnBrk="0" fontAlgn="base" hangingPunct="0">
              <a:spcBef>
                <a:spcPct val="0"/>
              </a:spcBef>
              <a:spcAft>
                <a:spcPct val="0"/>
              </a:spcAft>
              <a:defRPr sz="36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pPr algn="ctr" eaLnBrk="1" hangingPunct="1"/>
            <a:r>
              <a:rPr lang="en-US" sz="4800" kern="0" dirty="0" smtClean="0">
                <a:latin typeface="Calibri" panose="020F0502020204030204" pitchFamily="34" charset="0"/>
              </a:rPr>
              <a:t>Stories</a:t>
            </a:r>
          </a:p>
        </p:txBody>
      </p:sp>
      <p:pic>
        <p:nvPicPr>
          <p:cNvPr id="10244" name="Picture 4" descr="http://content.mycutegraphics.com/graphics/caterpillar/caterpillar-cartoon-black-whi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199" y="5745479"/>
            <a:ext cx="1524001" cy="70104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pbs.twimg.com/profile_images/378800000167614449/e98efae421fa0333c9e353f6be3c56b5.jpeg"/>
          <p:cNvPicPr>
            <a:picLocks noChangeAspect="1" noChangeArrowheads="1"/>
          </p:cNvPicPr>
          <p:nvPr/>
        </p:nvPicPr>
        <p:blipFill>
          <a:blip r:embed="rId4" cstate="print">
            <a:clrChange>
              <a:clrFrom>
                <a:srgbClr val="FCF7F4"/>
              </a:clrFrom>
              <a:clrTo>
                <a:srgbClr val="FCF7F4">
                  <a:alpha val="0"/>
                </a:srgbClr>
              </a:clrTo>
            </a:clrChange>
            <a:grayscl/>
            <a:extLst>
              <a:ext uri="{28A0092B-C50C-407E-A947-70E740481C1C}">
                <a14:useLocalDpi xmlns:a14="http://schemas.microsoft.com/office/drawing/2010/main" val="0"/>
              </a:ext>
            </a:extLst>
          </a:blip>
          <a:srcRect/>
          <a:stretch>
            <a:fillRect/>
          </a:stretch>
        </p:blipFill>
        <p:spPr bwMode="auto">
          <a:xfrm>
            <a:off x="938417" y="1487691"/>
            <a:ext cx="966583" cy="966583"/>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http://fathers.com/wp-content/uploads/How-does-your-daughter-see-herself-how-to-be-a-good-dad.jpg"/>
          <p:cNvPicPr>
            <a:picLocks noChangeAspect="1" noChangeArrowheads="1"/>
          </p:cNvPicPr>
          <p:nvPr/>
        </p:nvPicPr>
        <p:blipFill>
          <a:blip r:embed="rId5" cstate="print">
            <a:clrChange>
              <a:clrFrom>
                <a:srgbClr val="F7F6F4"/>
              </a:clrFrom>
              <a:clrTo>
                <a:srgbClr val="F7F6F4">
                  <a:alpha val="0"/>
                </a:srgbClr>
              </a:clrTo>
            </a:clrChange>
            <a:grayscl/>
            <a:extLst>
              <a:ext uri="{28A0092B-C50C-407E-A947-70E740481C1C}">
                <a14:useLocalDpi xmlns:a14="http://schemas.microsoft.com/office/drawing/2010/main" val="0"/>
              </a:ext>
            </a:extLst>
          </a:blip>
          <a:srcRect/>
          <a:stretch>
            <a:fillRect/>
          </a:stretch>
        </p:blipFill>
        <p:spPr bwMode="auto">
          <a:xfrm>
            <a:off x="762000" y="2888456"/>
            <a:ext cx="1271207" cy="928688"/>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https://encrypted-tbn2.gstatic.com/images?q=tbn:ANd9GcRvBqVGpH-enb8vyMEPEeVuoHqH-ftVsMmXUxH_3ffEvyJeLwoP"/>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3448" y="4209351"/>
            <a:ext cx="881552" cy="1048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5631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rot="10800000" flipH="1" flipV="1">
            <a:off x="887293" y="511275"/>
            <a:ext cx="7391400" cy="99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latin typeface="Abadi MT Condensed Extra Bold"/>
                <a:ea typeface="ＭＳ Ｐゴシック" pitchFamily="34" charset="-128"/>
                <a:cs typeface="Abadi MT Condensed Extra Bold"/>
              </a:rPr>
              <a:t>Poor presentations</a:t>
            </a:r>
          </a:p>
        </p:txBody>
      </p:sp>
      <p:pic>
        <p:nvPicPr>
          <p:cNvPr id="4" name="Picture 2" descr="C:\Users\Kevin's Laptop\Pictures\iSpeak-pics\audience watching base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424" y="1501877"/>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910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84569"/>
            <a:ext cx="9144000" cy="5143500"/>
          </a:xfrm>
          <a:prstGeom prst="rect">
            <a:avLst/>
          </a:prstGeom>
        </p:spPr>
      </p:pic>
    </p:spTree>
    <p:extLst>
      <p:ext uri="{BB962C8B-B14F-4D97-AF65-F5344CB8AC3E}">
        <p14:creationId xmlns:p14="http://schemas.microsoft.com/office/powerpoint/2010/main" val="42093624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490" t="3675" b="14602"/>
          <a:stretch/>
        </p:blipFill>
        <p:spPr>
          <a:xfrm>
            <a:off x="901339" y="839964"/>
            <a:ext cx="7306519" cy="4711994"/>
          </a:xfrm>
          <a:prstGeom prst="rect">
            <a:avLst/>
          </a:prstGeom>
        </p:spPr>
      </p:pic>
      <p:pic>
        <p:nvPicPr>
          <p:cNvPr id="3" name="Picture 2"/>
          <p:cNvPicPr>
            <a:picLocks noChangeAspect="1"/>
          </p:cNvPicPr>
          <p:nvPr/>
        </p:nvPicPr>
        <p:blipFill rotWithShape="1">
          <a:blip r:embed="rId3">
            <a:duotone>
              <a:schemeClr val="bg2">
                <a:shade val="45000"/>
                <a:satMod val="135000"/>
              </a:schemeClr>
              <a:prstClr val="white"/>
            </a:duotone>
          </a:blip>
          <a:srcRect l="11490" t="3675" b="14602"/>
          <a:stretch/>
        </p:blipFill>
        <p:spPr>
          <a:xfrm>
            <a:off x="908020" y="846617"/>
            <a:ext cx="7306519" cy="4711994"/>
          </a:xfrm>
          <a:prstGeom prst="rect">
            <a:avLst/>
          </a:prstGeom>
        </p:spPr>
      </p:pic>
      <p:sp>
        <p:nvSpPr>
          <p:cNvPr id="4" name="Rounded Rectangle 3"/>
          <p:cNvSpPr/>
          <p:nvPr/>
        </p:nvSpPr>
        <p:spPr>
          <a:xfrm>
            <a:off x="1184482" y="642861"/>
            <a:ext cx="5685223"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Character Names</a:t>
            </a:r>
            <a:endParaRPr lang="en-US" sz="4000" dirty="0">
              <a:latin typeface="Chalkduster"/>
              <a:cs typeface="Chalkduster"/>
            </a:endParaRPr>
          </a:p>
        </p:txBody>
      </p:sp>
      <p:sp>
        <p:nvSpPr>
          <p:cNvPr id="5" name="Rounded Rectangle 4"/>
          <p:cNvSpPr/>
          <p:nvPr/>
        </p:nvSpPr>
        <p:spPr>
          <a:xfrm>
            <a:off x="1545058" y="2014461"/>
            <a:ext cx="5685223"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Use Dialogue</a:t>
            </a:r>
            <a:endParaRPr lang="en-US" sz="4000" dirty="0">
              <a:latin typeface="Chalkduster"/>
              <a:cs typeface="Chalkduster"/>
            </a:endParaRPr>
          </a:p>
        </p:txBody>
      </p:sp>
      <p:sp>
        <p:nvSpPr>
          <p:cNvPr id="6" name="Rounded Rectangle 5"/>
          <p:cNvSpPr/>
          <p:nvPr/>
        </p:nvSpPr>
        <p:spPr>
          <a:xfrm>
            <a:off x="1905634" y="3386061"/>
            <a:ext cx="5685223"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Delivery Timing</a:t>
            </a:r>
            <a:endParaRPr lang="en-US" sz="4000" dirty="0">
              <a:latin typeface="Chalkduster"/>
              <a:cs typeface="Chalkduster"/>
            </a:endParaRPr>
          </a:p>
        </p:txBody>
      </p:sp>
      <p:sp>
        <p:nvSpPr>
          <p:cNvPr id="7" name="Rounded Rectangle 6"/>
          <p:cNvSpPr/>
          <p:nvPr/>
        </p:nvSpPr>
        <p:spPr>
          <a:xfrm>
            <a:off x="2266210" y="4757661"/>
            <a:ext cx="5685223" cy="12192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Chalkduster"/>
                <a:cs typeface="Chalkduster"/>
              </a:rPr>
              <a:t>Body Language</a:t>
            </a:r>
            <a:endParaRPr lang="en-US" sz="4000" dirty="0">
              <a:latin typeface="Chalkduster"/>
              <a:cs typeface="Chalkduster"/>
            </a:endParaRPr>
          </a:p>
        </p:txBody>
      </p:sp>
    </p:spTree>
    <p:extLst>
      <p:ext uri="{BB962C8B-B14F-4D97-AF65-F5344CB8AC3E}">
        <p14:creationId xmlns:p14="http://schemas.microsoft.com/office/powerpoint/2010/main" val="3001675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27541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828800" y="1447800"/>
            <a:ext cx="5384800" cy="4038600"/>
          </a:xfrm>
          <a:prstGeom prst="rect">
            <a:avLst/>
          </a:prstGeom>
        </p:spPr>
      </p:pic>
      <p:sp>
        <p:nvSpPr>
          <p:cNvPr id="10" name="Rounded Rectangle 9"/>
          <p:cNvSpPr/>
          <p:nvPr/>
        </p:nvSpPr>
        <p:spPr>
          <a:xfrm>
            <a:off x="5842000" y="30480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Visual Aids</a:t>
            </a:r>
            <a:endParaRPr lang="en-US" sz="3600" dirty="0">
              <a:ln>
                <a:solidFill>
                  <a:schemeClr val="tx1"/>
                </a:solidFill>
              </a:ln>
              <a:latin typeface="Abadi MT Condensed Extra Bold"/>
              <a:cs typeface="Abadi MT Condensed Extra Bold"/>
            </a:endParaRPr>
          </a:p>
        </p:txBody>
      </p:sp>
      <p:sp>
        <p:nvSpPr>
          <p:cNvPr id="4" name="Title 1"/>
          <p:cNvSpPr>
            <a:spLocks noGrp="1"/>
          </p:cNvSpPr>
          <p:nvPr>
            <p:ph type="title"/>
          </p:nvPr>
        </p:nvSpPr>
        <p:spPr>
          <a:xfrm>
            <a:off x="722313" y="85725"/>
            <a:ext cx="7772400" cy="1362075"/>
          </a:xfrm>
        </p:spPr>
        <p:txBody>
          <a:bodyPr/>
          <a:lstStyle/>
          <a:p>
            <a:r>
              <a:rPr lang="en-US" dirty="0" smtClean="0"/>
              <a:t>Presentation Killer #3</a:t>
            </a:r>
            <a:endParaRPr lang="en-US" dirty="0"/>
          </a:p>
        </p:txBody>
      </p:sp>
    </p:spTree>
    <p:extLst>
      <p:ext uri="{BB962C8B-B14F-4D97-AF65-F5344CB8AC3E}">
        <p14:creationId xmlns:p14="http://schemas.microsoft.com/office/powerpoint/2010/main" val="911216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937724"/>
            <a:ext cx="7772400" cy="1362075"/>
          </a:xfrm>
        </p:spPr>
        <p:txBody>
          <a:bodyPr/>
          <a:lstStyle/>
          <a:p>
            <a:r>
              <a:rPr lang="en-US" dirty="0" smtClean="0"/>
              <a:t>Using visual Aids</a:t>
            </a:r>
            <a:endParaRPr lang="en-US" dirty="0"/>
          </a:p>
        </p:txBody>
      </p:sp>
      <p:sp>
        <p:nvSpPr>
          <p:cNvPr id="3" name="Text Placeholder 2"/>
          <p:cNvSpPr>
            <a:spLocks noGrp="1"/>
          </p:cNvSpPr>
          <p:nvPr>
            <p:ph type="body" idx="1"/>
          </p:nvPr>
        </p:nvSpPr>
        <p:spPr>
          <a:xfrm>
            <a:off x="722313" y="4176327"/>
            <a:ext cx="7772400" cy="761397"/>
          </a:xfrm>
        </p:spPr>
        <p:txBody>
          <a:bodyPr>
            <a:normAutofit/>
          </a:bodyPr>
          <a:lstStyle/>
          <a:p>
            <a:r>
              <a:rPr lang="en-US" sz="2800" dirty="0" smtClean="0">
                <a:ln>
                  <a:solidFill>
                    <a:srgbClr val="000000"/>
                  </a:solidFill>
                </a:ln>
                <a:solidFill>
                  <a:srgbClr val="000000"/>
                </a:solidFill>
              </a:rPr>
              <a:t>Chapter Ten:</a:t>
            </a:r>
            <a:endParaRPr lang="en-US" sz="2800" dirty="0">
              <a:ln>
                <a:solidFill>
                  <a:srgbClr val="000000"/>
                </a:solidFill>
              </a:ln>
              <a:solidFill>
                <a:srgbClr val="000000"/>
              </a:solidFill>
            </a:endParaRPr>
          </a:p>
        </p:txBody>
      </p:sp>
    </p:spTree>
    <p:extLst>
      <p:ext uri="{BB962C8B-B14F-4D97-AF65-F5344CB8AC3E}">
        <p14:creationId xmlns:p14="http://schemas.microsoft.com/office/powerpoint/2010/main" val="12173241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287" y="507999"/>
            <a:ext cx="7093856" cy="5415565"/>
          </a:xfrm>
          <a:prstGeom prst="rect">
            <a:avLst/>
          </a:prstGeom>
          <a:noFill/>
        </p:spPr>
      </p:pic>
    </p:spTree>
    <p:extLst>
      <p:ext uri="{BB962C8B-B14F-4D97-AF65-F5344CB8AC3E}">
        <p14:creationId xmlns:p14="http://schemas.microsoft.com/office/powerpoint/2010/main" val="268341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196787"/>
            <a:ext cx="8610600" cy="5293757"/>
          </a:xfrm>
          <a:prstGeom prst="rect">
            <a:avLst/>
          </a:prstGeom>
        </p:spPr>
        <p:txBody>
          <a:bodyPr wrap="square">
            <a:spAutoFit/>
          </a:bodyPr>
          <a:lstStyle/>
          <a:p>
            <a:r>
              <a:rPr lang="en-US" sz="2000" dirty="0"/>
              <a:t>Coffee, tea and chocolate all naturally contain varying amounts of caffeine, while colas </a:t>
            </a:r>
            <a:r>
              <a:rPr lang="en-US" sz="2000" dirty="0" smtClean="0"/>
              <a:t>have </a:t>
            </a:r>
            <a:r>
              <a:rPr lang="en-US" sz="2000" dirty="0"/>
              <a:t>different amounts of caffeine added to them. </a:t>
            </a:r>
            <a:r>
              <a:rPr lang="en-US" sz="2000" dirty="0" smtClean="0"/>
              <a:t>The list below outlines </a:t>
            </a:r>
            <a:r>
              <a:rPr lang="en-US" sz="2000" dirty="0"/>
              <a:t>how much caffeine is in each of these drinks, including decaf coffee / tea, low-caffeine drinks and caffeine-free </a:t>
            </a:r>
            <a:r>
              <a:rPr lang="en-US" sz="2000" dirty="0" smtClean="0"/>
              <a:t> teas.</a:t>
            </a:r>
            <a:endParaRPr lang="en-US" sz="2000" dirty="0"/>
          </a:p>
          <a:p>
            <a:endParaRPr lang="en-US" sz="1050" dirty="0" smtClean="0"/>
          </a:p>
          <a:p>
            <a:pPr marL="285750" indent="-285750">
              <a:buFont typeface="Arial" panose="020B0604020202020204" pitchFamily="34" charset="0"/>
              <a:buChar char="•"/>
            </a:pPr>
            <a:r>
              <a:rPr lang="en-US" sz="2000" dirty="0" smtClean="0"/>
              <a:t>Brewed Coffee: 95 </a:t>
            </a:r>
            <a:r>
              <a:rPr lang="en-US" sz="2000" dirty="0"/>
              <a:t>mg</a:t>
            </a:r>
          </a:p>
          <a:p>
            <a:pPr marL="285750" indent="-285750">
              <a:buFont typeface="Arial" panose="020B0604020202020204" pitchFamily="34" charset="0"/>
              <a:buChar char="•"/>
            </a:pPr>
            <a:r>
              <a:rPr lang="en-US" sz="2000" dirty="0" smtClean="0"/>
              <a:t>Instant Coffee: 82 mg</a:t>
            </a:r>
          </a:p>
          <a:p>
            <a:pPr marL="285750" indent="-285750">
              <a:buFont typeface="Arial" panose="020B0604020202020204" pitchFamily="34" charset="0"/>
              <a:buChar char="•"/>
            </a:pPr>
            <a:r>
              <a:rPr lang="en-US" sz="2000" dirty="0" smtClean="0"/>
              <a:t>Red Bull: 80 mg</a:t>
            </a:r>
          </a:p>
          <a:p>
            <a:pPr marL="285750" indent="-285750">
              <a:buFont typeface="Arial" panose="020B0604020202020204" pitchFamily="34" charset="0"/>
              <a:buChar char="•"/>
            </a:pPr>
            <a:r>
              <a:rPr lang="en-US" sz="2000" dirty="0"/>
              <a:t>Pepsi </a:t>
            </a:r>
            <a:r>
              <a:rPr lang="en-US" sz="2000" dirty="0" smtClean="0"/>
              <a:t>Max: 69 </a:t>
            </a:r>
            <a:r>
              <a:rPr lang="en-US" sz="2000" dirty="0"/>
              <a:t>mg</a:t>
            </a:r>
          </a:p>
          <a:p>
            <a:pPr marL="285750" indent="-285750">
              <a:buFont typeface="Arial" panose="020B0604020202020204" pitchFamily="34" charset="0"/>
              <a:buChar char="•"/>
            </a:pPr>
            <a:r>
              <a:rPr lang="en-US" sz="2000" dirty="0" smtClean="0"/>
              <a:t>Black Tea: 45 </a:t>
            </a:r>
            <a:r>
              <a:rPr lang="en-US" sz="2000" dirty="0"/>
              <a:t>mg</a:t>
            </a:r>
          </a:p>
          <a:p>
            <a:pPr marL="285750" indent="-285750">
              <a:buFont typeface="Arial" panose="020B0604020202020204" pitchFamily="34" charset="0"/>
              <a:buChar char="•"/>
            </a:pPr>
            <a:r>
              <a:rPr lang="en-US" sz="2000" dirty="0" smtClean="0"/>
              <a:t>Coca Cola Classic: 40 </a:t>
            </a:r>
            <a:r>
              <a:rPr lang="en-US" sz="2000" dirty="0"/>
              <a:t>mg</a:t>
            </a:r>
          </a:p>
          <a:p>
            <a:pPr marL="285750" indent="-285750">
              <a:buFont typeface="Arial" panose="020B0604020202020204" pitchFamily="34" charset="0"/>
              <a:buChar char="•"/>
            </a:pPr>
            <a:r>
              <a:rPr lang="it-IT" sz="2000" dirty="0"/>
              <a:t>Espresso, Single </a:t>
            </a:r>
            <a:r>
              <a:rPr lang="it-IT" sz="2000" dirty="0" smtClean="0"/>
              <a:t>Shot: 27 mg</a:t>
            </a:r>
          </a:p>
          <a:p>
            <a:pPr marL="285750" indent="-285750">
              <a:buFont typeface="Arial" panose="020B0604020202020204" pitchFamily="34" charset="0"/>
              <a:buChar char="•"/>
            </a:pPr>
            <a:r>
              <a:rPr lang="en-US" sz="2000" dirty="0" smtClean="0"/>
              <a:t>Green Tea: 20 mg</a:t>
            </a:r>
          </a:p>
          <a:p>
            <a:pPr marL="285750" indent="-285750">
              <a:buFont typeface="Arial" panose="020B0604020202020204" pitchFamily="34" charset="0"/>
              <a:buChar char="•"/>
            </a:pPr>
            <a:r>
              <a:rPr lang="en-US" sz="2000" dirty="0" smtClean="0"/>
              <a:t>Hot Chocolate: 19 mg</a:t>
            </a:r>
          </a:p>
          <a:p>
            <a:pPr marL="285750" indent="-285750">
              <a:buFont typeface="Arial" panose="020B0604020202020204" pitchFamily="34" charset="0"/>
              <a:buChar char="•"/>
            </a:pPr>
            <a:r>
              <a:rPr lang="en-US" sz="2000" dirty="0" smtClean="0"/>
              <a:t>Decaf Coffee: 3 mg</a:t>
            </a:r>
          </a:p>
          <a:p>
            <a:pPr marL="285750" indent="-285750">
              <a:buFont typeface="Arial" panose="020B0604020202020204" pitchFamily="34" charset="0"/>
              <a:buChar char="•"/>
            </a:pPr>
            <a:r>
              <a:rPr lang="en-US" sz="2000" dirty="0"/>
              <a:t>7-Up / </a:t>
            </a:r>
            <a:r>
              <a:rPr lang="en-US" sz="2000" dirty="0" smtClean="0"/>
              <a:t>Sprite: 0 mg</a:t>
            </a:r>
          </a:p>
          <a:p>
            <a:pPr marL="285750" indent="-285750">
              <a:buFont typeface="Arial" panose="020B0604020202020204" pitchFamily="34" charset="0"/>
              <a:buChar char="•"/>
            </a:pPr>
            <a:endParaRPr lang="en-US" sz="1800" dirty="0"/>
          </a:p>
        </p:txBody>
      </p:sp>
      <p:sp>
        <p:nvSpPr>
          <p:cNvPr id="5" name="Rectangle 2"/>
          <p:cNvSpPr txBox="1">
            <a:spLocks noChangeArrowheads="1"/>
          </p:cNvSpPr>
          <p:nvPr/>
        </p:nvSpPr>
        <p:spPr>
          <a:xfrm rot="10800000" flipH="1" flipV="1">
            <a:off x="304800" y="425823"/>
            <a:ext cx="8229600" cy="990600"/>
          </a:xfrm>
        </p:spPr>
        <p:txBody>
          <a:bodyPr/>
          <a:lstStyle>
            <a:lvl1pPr algn="l" rtl="0" eaLnBrk="0" fontAlgn="base" hangingPunct="0">
              <a:spcBef>
                <a:spcPct val="0"/>
              </a:spcBef>
              <a:spcAft>
                <a:spcPct val="0"/>
              </a:spcAft>
              <a:defRPr sz="3600" b="1">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sz="3600" b="1">
                <a:solidFill>
                  <a:schemeClr val="tx1"/>
                </a:solidFill>
                <a:latin typeface="Times New Roman" pitchFamily="18" charset="0"/>
                <a:ea typeface="ＭＳ Ｐゴシック" charset="0"/>
                <a:cs typeface="ＭＳ Ｐゴシック" charset="0"/>
              </a:defRPr>
            </a:lvl5pPr>
            <a:lvl6pPr marL="457200" algn="l" rtl="0" fontAlgn="base">
              <a:spcBef>
                <a:spcPct val="0"/>
              </a:spcBef>
              <a:spcAft>
                <a:spcPct val="0"/>
              </a:spcAft>
              <a:defRPr sz="3600" b="1">
                <a:solidFill>
                  <a:schemeClr val="tx1"/>
                </a:solidFill>
                <a:latin typeface="Times New Roman" pitchFamily="18" charset="0"/>
              </a:defRPr>
            </a:lvl6pPr>
            <a:lvl7pPr marL="914400" algn="l" rtl="0" fontAlgn="base">
              <a:spcBef>
                <a:spcPct val="0"/>
              </a:spcBef>
              <a:spcAft>
                <a:spcPct val="0"/>
              </a:spcAft>
              <a:defRPr sz="3600" b="1">
                <a:solidFill>
                  <a:schemeClr val="tx1"/>
                </a:solidFill>
                <a:latin typeface="Times New Roman" pitchFamily="18" charset="0"/>
              </a:defRPr>
            </a:lvl7pPr>
            <a:lvl8pPr marL="1371600" algn="l" rtl="0" fontAlgn="base">
              <a:spcBef>
                <a:spcPct val="0"/>
              </a:spcBef>
              <a:spcAft>
                <a:spcPct val="0"/>
              </a:spcAft>
              <a:defRPr sz="3600" b="1">
                <a:solidFill>
                  <a:schemeClr val="tx1"/>
                </a:solidFill>
                <a:latin typeface="Times New Roman" pitchFamily="18" charset="0"/>
              </a:defRPr>
            </a:lvl8pPr>
            <a:lvl9pPr marL="1828800" algn="l" rtl="0" fontAlgn="base">
              <a:spcBef>
                <a:spcPct val="0"/>
              </a:spcBef>
              <a:spcAft>
                <a:spcPct val="0"/>
              </a:spcAft>
              <a:defRPr sz="3600" b="1">
                <a:solidFill>
                  <a:schemeClr val="tx1"/>
                </a:solidFill>
                <a:latin typeface="Times New Roman" pitchFamily="18" charset="0"/>
              </a:defRPr>
            </a:lvl9pPr>
          </a:lstStyle>
          <a:p>
            <a:r>
              <a:rPr lang="en-US" sz="3200" dirty="0">
                <a:latin typeface="Calibri" pitchFamily="34" charset="0"/>
              </a:rPr>
              <a:t>How Much Caffeine is in Coffee, Tea, &amp; Cola?</a:t>
            </a:r>
          </a:p>
        </p:txBody>
      </p:sp>
      <p:pic>
        <p:nvPicPr>
          <p:cNvPr id="10242" name="Picture 2" descr="http://imgsrv.seattlewolf.com/image/kkwf3/UserFiles/Image/wingnut/caffeine_molecule_shirt_large-0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3456" y="2723475"/>
            <a:ext cx="3806825" cy="300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712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yathleticsnutrition.files.wordpress.com/2013/10/caffein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7" y="457200"/>
            <a:ext cx="9174957" cy="552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9464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569" t="2092" r="1876" b="2913"/>
          <a:stretch/>
        </p:blipFill>
        <p:spPr bwMode="auto">
          <a:xfrm>
            <a:off x="0" y="0"/>
            <a:ext cx="9143999" cy="6857999"/>
          </a:xfrm>
          <a:prstGeom prst="rect">
            <a:avLst/>
          </a:prstGeom>
          <a:noFill/>
          <a:ln>
            <a:noFill/>
          </a:ln>
        </p:spPr>
      </p:pic>
    </p:spTree>
    <p:extLst>
      <p:ext uri="{BB962C8B-B14F-4D97-AF65-F5344CB8AC3E}">
        <p14:creationId xmlns:p14="http://schemas.microsoft.com/office/powerpoint/2010/main" val="37082454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030" y="951978"/>
            <a:ext cx="7640877" cy="4832092"/>
          </a:xfrm>
          <a:prstGeom prst="rect">
            <a:avLst/>
          </a:prstGeom>
          <a:noFill/>
        </p:spPr>
        <p:txBody>
          <a:bodyPr wrap="square" rtlCol="0">
            <a:spAutoFit/>
          </a:bodyPr>
          <a:lstStyle/>
          <a:p>
            <a:r>
              <a:rPr lang="en-US" sz="3200" b="1" dirty="0" smtClean="0"/>
              <a:t>Safety Products – </a:t>
            </a:r>
            <a:r>
              <a:rPr lang="en-US" sz="3200" b="1" dirty="0"/>
              <a:t>Customer Support</a:t>
            </a:r>
            <a:endParaRPr lang="en-US" sz="3200" b="1" dirty="0" smtClean="0"/>
          </a:p>
          <a:p>
            <a:endParaRPr lang="en-US" dirty="0"/>
          </a:p>
          <a:p>
            <a:endParaRPr lang="en-US" dirty="0" smtClean="0"/>
          </a:p>
          <a:p>
            <a:pPr marL="285750" indent="-285750">
              <a:lnSpc>
                <a:spcPct val="200000"/>
              </a:lnSpc>
              <a:buFont typeface="Arial" charset="0"/>
              <a:buChar char="•"/>
            </a:pPr>
            <a:r>
              <a:rPr lang="en-US" sz="2400" dirty="0" smtClean="0"/>
              <a:t>Respiratory Protection</a:t>
            </a:r>
          </a:p>
          <a:p>
            <a:pPr marL="285750" indent="-285750">
              <a:lnSpc>
                <a:spcPct val="200000"/>
              </a:lnSpc>
              <a:buFont typeface="Arial" charset="0"/>
              <a:buChar char="•"/>
            </a:pPr>
            <a:r>
              <a:rPr lang="en-US" sz="2400" dirty="0" smtClean="0"/>
              <a:t>Gas and Flame Detection</a:t>
            </a:r>
          </a:p>
          <a:p>
            <a:pPr marL="285750" indent="-285750">
              <a:lnSpc>
                <a:spcPct val="200000"/>
              </a:lnSpc>
              <a:buFont typeface="Arial" charset="0"/>
              <a:buChar char="•"/>
            </a:pPr>
            <a:r>
              <a:rPr lang="en-US" sz="2400" dirty="0" smtClean="0"/>
              <a:t>Thermal Imaging</a:t>
            </a:r>
          </a:p>
          <a:p>
            <a:pPr marL="285750" indent="-285750">
              <a:lnSpc>
                <a:spcPct val="200000"/>
              </a:lnSpc>
              <a:buFont typeface="Arial" charset="0"/>
              <a:buChar char="•"/>
            </a:pPr>
            <a:r>
              <a:rPr lang="en-US" sz="2400" dirty="0" smtClean="0"/>
              <a:t>Communications and Accountability</a:t>
            </a:r>
          </a:p>
          <a:p>
            <a:pPr marL="285750" indent="-285750">
              <a:lnSpc>
                <a:spcPct val="200000"/>
              </a:lnSpc>
              <a:buFont typeface="Arial" charset="0"/>
              <a:buChar char="•"/>
            </a:pPr>
            <a:r>
              <a:rPr lang="en-US" sz="2400" dirty="0" smtClean="0"/>
              <a:t>Compressors</a:t>
            </a:r>
            <a:endParaRPr lang="en-US" sz="2400" dirty="0"/>
          </a:p>
        </p:txBody>
      </p:sp>
    </p:spTree>
    <p:extLst>
      <p:ext uri="{BB962C8B-B14F-4D97-AF65-F5344CB8AC3E}">
        <p14:creationId xmlns:p14="http://schemas.microsoft.com/office/powerpoint/2010/main" val="27778934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ime2mrkt.com/wp-content/uploads/2012/07/word-fillers.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553914"/>
            <a:ext cx="3624620" cy="17988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Kevin's Laptop\Documents\iSpeak\Marketing\Graphics\NEW graphics\nervous-speaker.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13" t="5555" r="3063" b="3439"/>
          <a:stretch/>
        </p:blipFill>
        <p:spPr bwMode="auto">
          <a:xfrm>
            <a:off x="6934200" y="2743200"/>
            <a:ext cx="1898048" cy="268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thepoliticalcarnival.net/wp-content/uploads/2013/05/bueller-any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684" y="846890"/>
            <a:ext cx="2779516" cy="16677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mindurmarathi.com/wp-content/uploads/2012/09/i-dont-know-in-marathi.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0" y="4191000"/>
            <a:ext cx="3124200" cy="2085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latitude51north.com/sites/latitude51north.com/files/body-lauguage.jpg"/>
          <p:cNvPicPr>
            <a:picLocks noChangeAspect="1" noChangeArrowheads="1"/>
          </p:cNvPicPr>
          <p:nvPr/>
        </p:nvPicPr>
        <p:blipFill rotWithShape="1">
          <a:blip r:embed="rId7">
            <a:clrChange>
              <a:clrFrom>
                <a:srgbClr val="FAFAFA"/>
              </a:clrFrom>
              <a:clrTo>
                <a:srgbClr val="FAFAFA">
                  <a:alpha val="0"/>
                </a:srgbClr>
              </a:clrTo>
            </a:clrChange>
            <a:extLst>
              <a:ext uri="{28A0092B-C50C-407E-A947-70E740481C1C}">
                <a14:useLocalDpi xmlns:a14="http://schemas.microsoft.com/office/drawing/2010/main" val="0"/>
              </a:ext>
            </a:extLst>
          </a:blip>
          <a:srcRect r="33218"/>
          <a:stretch/>
        </p:blipFill>
        <p:spPr bwMode="auto">
          <a:xfrm>
            <a:off x="2628" y="3570032"/>
            <a:ext cx="2125405" cy="1992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Kevin Karschnik\AppData\Local\Microsoft\Windows\Temporary Internet Files\Content.IE5\KBFKSN5N\MPj04385150000[1].jpg"/>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62237" y="2819400"/>
            <a:ext cx="284331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7120928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a:t>
            </a:r>
            <a:r>
              <a:rPr lang="en-US" dirty="0" smtClean="0"/>
              <a:t>Product Support</a:t>
            </a:r>
            <a:endParaRPr lang="en-US" dirty="0"/>
          </a:p>
        </p:txBody>
      </p:sp>
      <p:pic>
        <p:nvPicPr>
          <p:cNvPr id="3" name="Picture 2"/>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182743" y="2479435"/>
            <a:ext cx="2571103" cy="2105091"/>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33" y="4208745"/>
            <a:ext cx="1638670" cy="163867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9754" y="5311488"/>
            <a:ext cx="1501177" cy="150117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846" y="1565781"/>
            <a:ext cx="1655074" cy="1655074"/>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093" y="1565781"/>
            <a:ext cx="1604610" cy="160461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3846" y="4584526"/>
            <a:ext cx="1705367" cy="1705367"/>
          </a:xfrm>
          <a:prstGeom prst="rect">
            <a:avLst/>
          </a:prstGeom>
        </p:spPr>
      </p:pic>
      <p:cxnSp>
        <p:nvCxnSpPr>
          <p:cNvPr id="10" name="Straight Connector 9"/>
          <p:cNvCxnSpPr/>
          <p:nvPr/>
        </p:nvCxnSpPr>
        <p:spPr>
          <a:xfrm>
            <a:off x="2893512" y="3018773"/>
            <a:ext cx="740982" cy="5132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511452" y="3220855"/>
            <a:ext cx="663880" cy="474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805830" y="4484318"/>
            <a:ext cx="651354" cy="3256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02094" y="4584526"/>
            <a:ext cx="647769" cy="2254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68294" y="4697260"/>
            <a:ext cx="0" cy="51356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275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65231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rporate Ovation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304800"/>
            <a:ext cx="4229100" cy="1717079"/>
          </a:xfrm>
          <a:prstGeom prst="rect">
            <a:avLst/>
          </a:prstGeom>
        </p:spPr>
      </p:pic>
      <p:grpSp>
        <p:nvGrpSpPr>
          <p:cNvPr id="3" name="Group 2"/>
          <p:cNvGrpSpPr/>
          <p:nvPr/>
        </p:nvGrpSpPr>
        <p:grpSpPr>
          <a:xfrm>
            <a:off x="728736" y="2275341"/>
            <a:ext cx="2874924" cy="3771900"/>
            <a:chOff x="3172638" y="2514600"/>
            <a:chExt cx="2874924" cy="3771900"/>
          </a:xfrm>
        </p:grpSpPr>
        <p:pic>
          <p:nvPicPr>
            <p:cNvPr id="890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638" y="2514600"/>
              <a:ext cx="2874924"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33800" y="3200400"/>
              <a:ext cx="1752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rporate Ovations.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310" y="3287199"/>
              <a:ext cx="1636890" cy="664602"/>
            </a:xfrm>
            <a:prstGeom prst="rect">
              <a:avLst/>
            </a:prstGeom>
          </p:spPr>
        </p:pic>
        <p:sp>
          <p:nvSpPr>
            <p:cNvPr id="8" name="Rectangle 7"/>
            <p:cNvSpPr/>
            <p:nvPr/>
          </p:nvSpPr>
          <p:spPr>
            <a:xfrm>
              <a:off x="3695700" y="4902200"/>
              <a:ext cx="17526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essage builde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988840"/>
              <a:ext cx="1516240" cy="690321"/>
            </a:xfrm>
            <a:prstGeom prst="rect">
              <a:avLst/>
            </a:prstGeom>
          </p:spPr>
        </p:pic>
      </p:grpSp>
      <p:pic>
        <p:nvPicPr>
          <p:cNvPr id="9" name="Picture 8" descr="IMG_0724.JPG"/>
          <p:cNvPicPr>
            <a:picLocks noChangeAspect="1"/>
          </p:cNvPicPr>
          <p:nvPr/>
        </p:nvPicPr>
        <p:blipFill rotWithShape="1">
          <a:blip r:embed="rId6">
            <a:extLst>
              <a:ext uri="{BEBA8EAE-BF5A-486C-A8C5-ECC9F3942E4B}">
                <a14:imgProps xmlns:a14="http://schemas.microsoft.com/office/drawing/2010/main">
                  <a14:imgLayer r:embed="rId7">
                    <a14:imgEffect>
                      <a14:backgroundRemoval t="6019" b="84028" l="9973" r="89969">
                        <a14:backgroundMark x1="41570" y1="50492" x2="52778" y2="50347"/>
                        <a14:backgroundMark x1="54128" y1="50289" x2="54070" y2="50347"/>
                        <a14:backgroundMark x1="42863" y1="79919" x2="63985" y2="72627"/>
                      </a14:backgroundRemoval>
                    </a14:imgEffect>
                  </a14:imgLayer>
                </a14:imgProps>
              </a:ext>
              <a:ext uri="{28A0092B-C50C-407E-A947-70E740481C1C}">
                <a14:useLocalDpi xmlns:a14="http://schemas.microsoft.com/office/drawing/2010/main" val="0"/>
              </a:ext>
            </a:extLst>
          </a:blip>
          <a:srcRect l="31588" t="5713" r="22487" b="17326"/>
          <a:stretch/>
        </p:blipFill>
        <p:spPr>
          <a:xfrm>
            <a:off x="4400698" y="2350998"/>
            <a:ext cx="3643444" cy="4070374"/>
          </a:xfrm>
          <a:prstGeom prst="rect">
            <a:avLst/>
          </a:prstGeom>
        </p:spPr>
      </p:pic>
    </p:spTree>
    <p:extLst>
      <p:ext uri="{BB962C8B-B14F-4D97-AF65-F5344CB8AC3E}">
        <p14:creationId xmlns:p14="http://schemas.microsoft.com/office/powerpoint/2010/main" val="28551425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peak 228.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83" b="42622" l="9993" r="89972"/>
                    </a14:imgEffect>
                  </a14:imgLayer>
                </a14:imgProps>
              </a:ext>
              <a:ext uri="{28A0092B-C50C-407E-A947-70E740481C1C}">
                <a14:useLocalDpi xmlns:a14="http://schemas.microsoft.com/office/drawing/2010/main" val="0"/>
              </a:ext>
            </a:extLst>
          </a:blip>
          <a:srcRect l="11831" r="7786" b="58263"/>
          <a:stretch/>
        </p:blipFill>
        <p:spPr>
          <a:xfrm>
            <a:off x="-7290" y="69568"/>
            <a:ext cx="5184962" cy="4045880"/>
          </a:xfrm>
          <a:prstGeom prst="rect">
            <a:avLst/>
          </a:prstGeom>
        </p:spPr>
      </p:pic>
      <p:pic>
        <p:nvPicPr>
          <p:cNvPr id="6" name="Picture 5" descr="Corporate Ovations Logo_Lo Res.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793" y="4115447"/>
            <a:ext cx="4564468" cy="1813476"/>
          </a:xfrm>
          <a:prstGeom prst="rect">
            <a:avLst/>
          </a:prstGeom>
        </p:spPr>
      </p:pic>
      <p:pic>
        <p:nvPicPr>
          <p:cNvPr id="91138" name="Picture 2" descr="http://couponconnections.com/wp-content/uploads/2012/08/Amazon-com-logo-online-store-sales-deals-12.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3888" y="3969698"/>
            <a:ext cx="3029226" cy="5883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rporate Ovations_closed book.pn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9378" y="317500"/>
            <a:ext cx="2592161" cy="3429000"/>
          </a:xfrm>
          <a:prstGeom prst="rect">
            <a:avLst/>
          </a:prstGeom>
          <a:ln>
            <a:noFill/>
          </a:ln>
          <a:effectLst/>
        </p:spPr>
      </p:pic>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5531566" y="4653922"/>
            <a:ext cx="3429721" cy="919259"/>
          </a:xfrm>
          <a:prstGeom prst="rect">
            <a:avLst/>
          </a:prstGeom>
        </p:spPr>
      </p:pic>
      <p:pic>
        <p:nvPicPr>
          <p:cNvPr id="9" name="Picture 2" descr="http://2.bp.blogspot.com/-9RBmqrcd61w/UvJIidGmnLI/AAAAAAAAGeA/Ehor5RTTUVM/s1600/Audible+amazon-logo_full-colored-version_audible_primary_w_amazon_logo_white_rgb_2442x1914.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6654" y="5640873"/>
            <a:ext cx="1980266" cy="102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17669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20" y="301793"/>
            <a:ext cx="7275621" cy="1265238"/>
          </a:xfrm>
        </p:spPr>
        <p:txBody>
          <a:bodyPr>
            <a:normAutofit/>
          </a:bodyPr>
          <a:lstStyle/>
          <a:p>
            <a:r>
              <a:rPr lang="en-US" sz="4400" dirty="0" smtClean="0"/>
              <a:t>Three Presentation Killers</a:t>
            </a:r>
            <a:endParaRPr lang="en-US" sz="4400" dirty="0"/>
          </a:p>
        </p:txBody>
      </p:sp>
      <p:pic>
        <p:nvPicPr>
          <p:cNvPr id="4" name="Picture 3"/>
          <p:cNvPicPr>
            <a:picLocks noChangeAspect="1"/>
          </p:cNvPicPr>
          <p:nvPr/>
        </p:nvPicPr>
        <p:blipFill>
          <a:blip r:embed="rId3"/>
          <a:stretch>
            <a:fillRect/>
          </a:stretch>
        </p:blipFill>
        <p:spPr>
          <a:xfrm>
            <a:off x="3682189" y="1524000"/>
            <a:ext cx="2871011" cy="1905000"/>
          </a:xfrm>
          <a:prstGeom prst="rect">
            <a:avLst/>
          </a:prstGeom>
        </p:spPr>
      </p:pic>
      <p:pic>
        <p:nvPicPr>
          <p:cNvPr id="5" name="Picture 4"/>
          <p:cNvPicPr>
            <a:picLocks noChangeAspect="1"/>
          </p:cNvPicPr>
          <p:nvPr/>
        </p:nvPicPr>
        <p:blipFill rotWithShape="1">
          <a:blip r:embed="rId4"/>
          <a:srcRect l="8655" r="31153"/>
          <a:stretch/>
        </p:blipFill>
        <p:spPr>
          <a:xfrm>
            <a:off x="6144520" y="2895600"/>
            <a:ext cx="2694680" cy="1905000"/>
          </a:xfrm>
          <a:prstGeom prst="rect">
            <a:avLst/>
          </a:prstGeom>
        </p:spPr>
      </p:pic>
      <p:pic>
        <p:nvPicPr>
          <p:cNvPr id="6" name="Picture 5"/>
          <p:cNvPicPr>
            <a:picLocks noChangeAspect="1"/>
          </p:cNvPicPr>
          <p:nvPr/>
        </p:nvPicPr>
        <p:blipFill>
          <a:blip r:embed="rId5"/>
          <a:stretch>
            <a:fillRect/>
          </a:stretch>
        </p:blipFill>
        <p:spPr>
          <a:xfrm>
            <a:off x="3886200" y="4114800"/>
            <a:ext cx="2540000" cy="1905000"/>
          </a:xfrm>
          <a:prstGeom prst="rect">
            <a:avLst/>
          </a:prstGeom>
        </p:spPr>
      </p:pic>
      <p:sp>
        <p:nvSpPr>
          <p:cNvPr id="8" name="Rounded Rectangle 7"/>
          <p:cNvSpPr/>
          <p:nvPr/>
        </p:nvSpPr>
        <p:spPr>
          <a:xfrm>
            <a:off x="457200" y="20574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Unprepared</a:t>
            </a:r>
            <a:endParaRPr lang="en-US" sz="3600" dirty="0">
              <a:ln>
                <a:solidFill>
                  <a:schemeClr val="tx1"/>
                </a:solidFill>
              </a:ln>
              <a:latin typeface="Abadi MT Condensed Extra Bold"/>
              <a:cs typeface="Abadi MT Condensed Extra Bold"/>
            </a:endParaRPr>
          </a:p>
        </p:txBody>
      </p:sp>
      <p:sp>
        <p:nvSpPr>
          <p:cNvPr id="9" name="Rounded Rectangle 8"/>
          <p:cNvSpPr/>
          <p:nvPr/>
        </p:nvSpPr>
        <p:spPr>
          <a:xfrm>
            <a:off x="457200" y="33528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Disengaged</a:t>
            </a:r>
            <a:endParaRPr lang="en-US" sz="4800" dirty="0">
              <a:ln>
                <a:solidFill>
                  <a:schemeClr val="tx1"/>
                </a:solidFill>
              </a:ln>
              <a:latin typeface="Abadi MT Condensed Extra Bold"/>
              <a:cs typeface="Abadi MT Condensed Extra Bold"/>
            </a:endParaRPr>
          </a:p>
        </p:txBody>
      </p:sp>
      <p:sp>
        <p:nvSpPr>
          <p:cNvPr id="10" name="Rounded Rectangle 9"/>
          <p:cNvSpPr/>
          <p:nvPr/>
        </p:nvSpPr>
        <p:spPr>
          <a:xfrm>
            <a:off x="457200" y="46482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Poor visuals</a:t>
            </a:r>
            <a:endParaRPr lang="en-US" sz="3600" dirty="0">
              <a:ln>
                <a:solidFill>
                  <a:schemeClr val="tx1"/>
                </a:solidFill>
              </a:ln>
              <a:latin typeface="Abadi MT Condensed Extra Bold"/>
              <a:cs typeface="Abadi MT Condensed Extra Bold"/>
            </a:endParaRPr>
          </a:p>
        </p:txBody>
      </p:sp>
    </p:spTree>
    <p:extLst>
      <p:ext uri="{BB962C8B-B14F-4D97-AF65-F5344CB8AC3E}">
        <p14:creationId xmlns:p14="http://schemas.microsoft.com/office/powerpoint/2010/main" val="1786448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199" y="762000"/>
            <a:ext cx="6578453" cy="4933840"/>
          </a:xfrm>
          <a:prstGeom prst="rect">
            <a:avLst/>
          </a:prstGeom>
        </p:spPr>
      </p:pic>
      <p:pic>
        <p:nvPicPr>
          <p:cNvPr id="4" name="Picture 3"/>
          <p:cNvPicPr>
            <a:picLocks noChangeAspect="1"/>
          </p:cNvPicPr>
          <p:nvPr/>
        </p:nvPicPr>
        <p:blipFill>
          <a:blip r:embed="rId4"/>
          <a:stretch>
            <a:fillRect/>
          </a:stretch>
        </p:blipFill>
        <p:spPr>
          <a:xfrm>
            <a:off x="1143000" y="762000"/>
            <a:ext cx="6629400" cy="4968832"/>
          </a:xfrm>
          <a:prstGeom prst="rect">
            <a:avLst/>
          </a:prstGeom>
        </p:spPr>
      </p:pic>
    </p:spTree>
    <p:extLst>
      <p:ext uri="{BB962C8B-B14F-4D97-AF65-F5344CB8AC3E}">
        <p14:creationId xmlns:p14="http://schemas.microsoft.com/office/powerpoint/2010/main" val="3810325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wallbeam.com/195processed/Thank%20You%20Wallpaper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870" y="568409"/>
            <a:ext cx="5389924" cy="3336620"/>
          </a:xfrm>
          <a:prstGeom prst="rect">
            <a:avLst/>
          </a:prstGeom>
          <a:noFill/>
          <a:extLst>
            <a:ext uri="{909E8E84-426E-40dd-AFC4-6F175D3DCCD1}">
              <a14:hiddenFill xmlns:a14="http://schemas.microsoft.com/office/drawing/2010/main">
                <a:solidFill>
                  <a:srgbClr val="FFFFFF"/>
                </a:solidFill>
              </a14:hiddenFill>
            </a:ext>
          </a:extLst>
        </p:spPr>
      </p:pic>
      <p:sp>
        <p:nvSpPr>
          <p:cNvPr id="103426" name="Rectangle 2"/>
          <p:cNvSpPr>
            <a:spLocks noGrp="1" noChangeArrowheads="1"/>
          </p:cNvSpPr>
          <p:nvPr>
            <p:ph type="ctrTitle"/>
          </p:nvPr>
        </p:nvSpPr>
        <p:spPr bwMode="auto">
          <a:xfrm>
            <a:off x="2268353" y="3705602"/>
            <a:ext cx="4921587" cy="1600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endParaRPr lang="en-US" sz="4000" b="1" dirty="0">
              <a:latin typeface="Calibri" pitchFamily="34" charset="0"/>
              <a:ea typeface="ＭＳ Ｐゴシック" pitchFamily="34" charset="-128"/>
              <a:cs typeface="Calibri" pitchFamily="34" charset="0"/>
            </a:endParaRPr>
          </a:p>
        </p:txBody>
      </p:sp>
      <p:sp>
        <p:nvSpPr>
          <p:cNvPr id="3" name="Rectangle 2"/>
          <p:cNvSpPr/>
          <p:nvPr/>
        </p:nvSpPr>
        <p:spPr>
          <a:xfrm>
            <a:off x="0" y="6275046"/>
            <a:ext cx="2133600" cy="3601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5" descr="ispeak-Powerpoint-FOOT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31974"/>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rporate Ovations-1.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152400"/>
            <a:ext cx="1905000" cy="773459"/>
          </a:xfrm>
          <a:prstGeom prst="rect">
            <a:avLst/>
          </a:prstGeom>
        </p:spPr>
      </p:pic>
    </p:spTree>
    <p:extLst>
      <p:ext uri="{BB962C8B-B14F-4D97-AF65-F5344CB8AC3E}">
        <p14:creationId xmlns:p14="http://schemas.microsoft.com/office/powerpoint/2010/main" val="8913139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720" y="301793"/>
            <a:ext cx="7275621" cy="1265238"/>
          </a:xfrm>
        </p:spPr>
        <p:txBody>
          <a:bodyPr>
            <a:normAutofit/>
          </a:bodyPr>
          <a:lstStyle/>
          <a:p>
            <a:r>
              <a:rPr lang="en-US" sz="4400" dirty="0" smtClean="0"/>
              <a:t>Three Presentation Killers</a:t>
            </a:r>
            <a:endParaRPr lang="en-US" sz="4400" dirty="0"/>
          </a:p>
        </p:txBody>
      </p:sp>
      <p:pic>
        <p:nvPicPr>
          <p:cNvPr id="4" name="Picture 3"/>
          <p:cNvPicPr>
            <a:picLocks noChangeAspect="1"/>
          </p:cNvPicPr>
          <p:nvPr/>
        </p:nvPicPr>
        <p:blipFill>
          <a:blip r:embed="rId3"/>
          <a:stretch>
            <a:fillRect/>
          </a:stretch>
        </p:blipFill>
        <p:spPr>
          <a:xfrm>
            <a:off x="3682189" y="1524000"/>
            <a:ext cx="2871011" cy="1905000"/>
          </a:xfrm>
          <a:prstGeom prst="rect">
            <a:avLst/>
          </a:prstGeom>
        </p:spPr>
      </p:pic>
      <p:pic>
        <p:nvPicPr>
          <p:cNvPr id="5" name="Picture 4"/>
          <p:cNvPicPr>
            <a:picLocks noChangeAspect="1"/>
          </p:cNvPicPr>
          <p:nvPr/>
        </p:nvPicPr>
        <p:blipFill rotWithShape="1">
          <a:blip r:embed="rId4"/>
          <a:srcRect l="8655" r="31153"/>
          <a:stretch/>
        </p:blipFill>
        <p:spPr>
          <a:xfrm>
            <a:off x="6144520" y="2895600"/>
            <a:ext cx="2694680" cy="1905000"/>
          </a:xfrm>
          <a:prstGeom prst="rect">
            <a:avLst/>
          </a:prstGeom>
        </p:spPr>
      </p:pic>
      <p:pic>
        <p:nvPicPr>
          <p:cNvPr id="6" name="Picture 5"/>
          <p:cNvPicPr>
            <a:picLocks noChangeAspect="1"/>
          </p:cNvPicPr>
          <p:nvPr/>
        </p:nvPicPr>
        <p:blipFill>
          <a:blip r:embed="rId5"/>
          <a:stretch>
            <a:fillRect/>
          </a:stretch>
        </p:blipFill>
        <p:spPr>
          <a:xfrm>
            <a:off x="3886200" y="4114800"/>
            <a:ext cx="2540000" cy="1905000"/>
          </a:xfrm>
          <a:prstGeom prst="rect">
            <a:avLst/>
          </a:prstGeom>
        </p:spPr>
      </p:pic>
      <p:sp>
        <p:nvSpPr>
          <p:cNvPr id="8" name="Rounded Rectangle 7"/>
          <p:cNvSpPr/>
          <p:nvPr/>
        </p:nvSpPr>
        <p:spPr>
          <a:xfrm>
            <a:off x="457200" y="20574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Unprepared</a:t>
            </a:r>
            <a:endParaRPr lang="en-US" sz="3600" dirty="0">
              <a:ln>
                <a:solidFill>
                  <a:schemeClr val="tx1"/>
                </a:solidFill>
              </a:ln>
              <a:latin typeface="Abadi MT Condensed Extra Bold"/>
              <a:cs typeface="Abadi MT Condensed Extra Bold"/>
            </a:endParaRPr>
          </a:p>
        </p:txBody>
      </p:sp>
      <p:sp>
        <p:nvSpPr>
          <p:cNvPr id="9" name="Rounded Rectangle 8"/>
          <p:cNvSpPr/>
          <p:nvPr/>
        </p:nvSpPr>
        <p:spPr>
          <a:xfrm>
            <a:off x="457200" y="33528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Disengaged</a:t>
            </a:r>
            <a:endParaRPr lang="en-US" sz="4800" dirty="0">
              <a:ln>
                <a:solidFill>
                  <a:schemeClr val="tx1"/>
                </a:solidFill>
              </a:ln>
              <a:latin typeface="Abadi MT Condensed Extra Bold"/>
              <a:cs typeface="Abadi MT Condensed Extra Bold"/>
            </a:endParaRPr>
          </a:p>
        </p:txBody>
      </p:sp>
      <p:sp>
        <p:nvSpPr>
          <p:cNvPr id="10" name="Rounded Rectangle 9"/>
          <p:cNvSpPr/>
          <p:nvPr/>
        </p:nvSpPr>
        <p:spPr>
          <a:xfrm>
            <a:off x="457200" y="4648200"/>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Poor visuals</a:t>
            </a:r>
            <a:endParaRPr lang="en-US" sz="3600" dirty="0">
              <a:ln>
                <a:solidFill>
                  <a:schemeClr val="tx1"/>
                </a:solidFill>
              </a:ln>
              <a:latin typeface="Abadi MT Condensed Extra Bold"/>
              <a:cs typeface="Abadi MT Condensed Extra Bold"/>
            </a:endParaRPr>
          </a:p>
        </p:txBody>
      </p:sp>
    </p:spTree>
    <p:extLst>
      <p:ext uri="{BB962C8B-B14F-4D97-AF65-F5344CB8AC3E}">
        <p14:creationId xmlns:p14="http://schemas.microsoft.com/office/powerpoint/2010/main" val="2734685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00200" y="1554480"/>
            <a:ext cx="5809574" cy="3854824"/>
          </a:xfrm>
          <a:prstGeom prst="rect">
            <a:avLst/>
          </a:prstGeom>
        </p:spPr>
      </p:pic>
      <p:sp>
        <p:nvSpPr>
          <p:cNvPr id="11" name="Rounded Rectangle 10"/>
          <p:cNvSpPr/>
          <p:nvPr/>
        </p:nvSpPr>
        <p:spPr>
          <a:xfrm>
            <a:off x="5288280" y="1406589"/>
            <a:ext cx="2819400" cy="9906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dirty="0" smtClean="0">
                <a:ln>
                  <a:solidFill>
                    <a:schemeClr val="tx1"/>
                  </a:solidFill>
                </a:ln>
                <a:latin typeface="Abadi MT Condensed Extra Bold"/>
                <a:cs typeface="Abadi MT Condensed Extra Bold"/>
              </a:rPr>
              <a:t>Unprepared</a:t>
            </a:r>
            <a:endParaRPr lang="en-US" sz="3600" dirty="0">
              <a:ln>
                <a:solidFill>
                  <a:schemeClr val="tx1"/>
                </a:solidFill>
              </a:ln>
              <a:latin typeface="Abadi MT Condensed Extra Bold"/>
              <a:cs typeface="Abadi MT Condensed Extra Bold"/>
            </a:endParaRPr>
          </a:p>
        </p:txBody>
      </p:sp>
      <p:sp>
        <p:nvSpPr>
          <p:cNvPr id="5" name="Title 1"/>
          <p:cNvSpPr>
            <a:spLocks noGrp="1"/>
          </p:cNvSpPr>
          <p:nvPr>
            <p:ph type="title"/>
          </p:nvPr>
        </p:nvSpPr>
        <p:spPr>
          <a:xfrm>
            <a:off x="722313" y="85725"/>
            <a:ext cx="7772400" cy="1362075"/>
          </a:xfrm>
        </p:spPr>
        <p:txBody>
          <a:bodyPr/>
          <a:lstStyle/>
          <a:p>
            <a:r>
              <a:rPr lang="en-US" dirty="0" smtClean="0"/>
              <a:t>Presentation Killer #1</a:t>
            </a:r>
            <a:endParaRPr lang="en-US" dirty="0"/>
          </a:p>
        </p:txBody>
      </p:sp>
    </p:spTree>
    <p:extLst>
      <p:ext uri="{BB962C8B-B14F-4D97-AF65-F5344CB8AC3E}">
        <p14:creationId xmlns:p14="http://schemas.microsoft.com/office/powerpoint/2010/main" val="3832622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6088" y="3486009"/>
            <a:ext cx="342908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 Action</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Rectangle 3"/>
          <p:cNvSpPr/>
          <p:nvPr/>
        </p:nvSpPr>
        <p:spPr>
          <a:xfrm>
            <a:off x="432632" y="4016157"/>
            <a:ext cx="4232249" cy="769441"/>
          </a:xfrm>
          <a:prstGeom prst="rect">
            <a:avLst/>
          </a:prstGeom>
          <a:noFill/>
        </p:spPr>
        <p:txBody>
          <a:bodyPr wrap="none" lIns="91440" tIns="45720" rIns="91440" bIns="45720">
            <a:spAutoFit/>
          </a:bodyPr>
          <a:lstStyle/>
          <a:p>
            <a:pPr algn="ctr"/>
            <a:r>
              <a:rPr lang="en-US" sz="4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Reading Slides</a:t>
            </a:r>
            <a:endParaRPr lang="en-US" sz="4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8" name="Rectangle 7"/>
          <p:cNvSpPr/>
          <p:nvPr/>
        </p:nvSpPr>
        <p:spPr>
          <a:xfrm rot="-360000">
            <a:off x="326374" y="2970270"/>
            <a:ext cx="2844818" cy="830997"/>
          </a:xfrm>
          <a:prstGeom prst="rect">
            <a:avLst/>
          </a:prstGeom>
          <a:noFill/>
        </p:spPr>
        <p:txBody>
          <a:bodyPr wrap="none" lIns="91440" tIns="45720" rIns="91440" bIns="45720">
            <a:spAutoFit/>
          </a:bodyPr>
          <a:lstStyle/>
          <a:p>
            <a:pPr algn="ctr"/>
            <a:r>
              <a:rPr lang="en-US" sz="4800" b="1" cap="none" spc="0" dirty="0" smtClean="0">
                <a:ln w="24500" cmpd="dbl">
                  <a:solidFill>
                    <a:schemeClr val="accent2">
                      <a:shade val="85000"/>
                      <a:satMod val="155000"/>
                    </a:schemeClr>
                  </a:solidFill>
                  <a:prstDash val="solid"/>
                  <a:miter lim="800000"/>
                </a:ln>
                <a:solidFill>
                  <a:srgbClr val="FABE00"/>
                </a:solidFill>
                <a:effectLst>
                  <a:outerShdw blurRad="38100" dist="38100" dir="7020000" algn="tl">
                    <a:srgbClr val="000000">
                      <a:alpha val="35000"/>
                    </a:srgbClr>
                  </a:outerShdw>
                </a:effectLst>
              </a:rPr>
              <a:t>Off Topic</a:t>
            </a:r>
            <a:endParaRPr lang="en-US" sz="4800" b="1" cap="none" spc="0" dirty="0">
              <a:ln w="24500" cmpd="dbl">
                <a:solidFill>
                  <a:schemeClr val="accent2">
                    <a:shade val="85000"/>
                    <a:satMod val="155000"/>
                  </a:schemeClr>
                </a:solidFill>
                <a:prstDash val="solid"/>
                <a:miter lim="800000"/>
              </a:ln>
              <a:solidFill>
                <a:srgbClr val="FABE00"/>
              </a:solidFill>
              <a:effectLst>
                <a:outerShdw blurRad="38100" dist="38100" dir="7020000" algn="tl">
                  <a:srgbClr val="000000">
                    <a:alpha val="35000"/>
                  </a:srgbClr>
                </a:outerShdw>
              </a:effectLst>
            </a:endParaRPr>
          </a:p>
        </p:txBody>
      </p:sp>
      <p:sp>
        <p:nvSpPr>
          <p:cNvPr id="9" name="Rectangle 8"/>
          <p:cNvSpPr/>
          <p:nvPr/>
        </p:nvSpPr>
        <p:spPr>
          <a:xfrm>
            <a:off x="304800" y="4953000"/>
            <a:ext cx="3454793"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rgbClr val="009900"/>
                </a:solidFill>
                <a:effectLst>
                  <a:reflection blurRad="12700" stA="50000" endPos="50000" dist="5000" dir="5400000" sy="-100000" rotWithShape="0"/>
                </a:effectLst>
              </a:rPr>
              <a:t>No Flow</a:t>
            </a:r>
            <a:endParaRPr lang="en-US" sz="5400" b="1" cap="all" spc="0" dirty="0">
              <a:ln w="0"/>
              <a:solidFill>
                <a:srgbClr val="009900"/>
              </a:solidFill>
              <a:effectLst>
                <a:reflection blurRad="12700" stA="50000" endPos="50000" dist="5000" dir="5400000" sy="-100000" rotWithShape="0"/>
              </a:effectLst>
            </a:endParaRPr>
          </a:p>
        </p:txBody>
      </p:sp>
      <p:sp>
        <p:nvSpPr>
          <p:cNvPr id="10" name="Rectangle 9"/>
          <p:cNvSpPr/>
          <p:nvPr/>
        </p:nvSpPr>
        <p:spPr>
          <a:xfrm rot="720000">
            <a:off x="3911632" y="864848"/>
            <a:ext cx="4844596" cy="1015663"/>
          </a:xfrm>
          <a:prstGeom prst="rect">
            <a:avLst/>
          </a:prstGeom>
          <a:noFill/>
        </p:spPr>
        <p:txBody>
          <a:bodyPr wrap="none" lIns="91440" tIns="45720" rIns="91440" bIns="45720">
            <a:spAutoFit/>
          </a:bodyPr>
          <a:lstStyle/>
          <a:p>
            <a:pPr algn="ctr"/>
            <a:r>
              <a:rPr lang="en-US" sz="6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 Structure</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Rectangle 10"/>
          <p:cNvSpPr/>
          <p:nvPr/>
        </p:nvSpPr>
        <p:spPr>
          <a:xfrm rot="-1200000">
            <a:off x="136227" y="915118"/>
            <a:ext cx="3264035"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Nervous</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tangle 12"/>
          <p:cNvSpPr/>
          <p:nvPr/>
        </p:nvSpPr>
        <p:spPr>
          <a:xfrm rot="300000">
            <a:off x="2380555" y="2193477"/>
            <a:ext cx="6212278"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Time Management</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2" name="Rectangle 11"/>
          <p:cNvSpPr/>
          <p:nvPr/>
        </p:nvSpPr>
        <p:spPr>
          <a:xfrm rot="-240000">
            <a:off x="4038600" y="4696461"/>
            <a:ext cx="4984057" cy="769441"/>
          </a:xfrm>
          <a:prstGeom prst="rect">
            <a:avLst/>
          </a:prstGeom>
          <a:noFill/>
        </p:spPr>
        <p:txBody>
          <a:bodyPr wrap="none" lIns="91440" tIns="45720" rIns="91440" bIns="45720">
            <a:spAutoFit/>
          </a:bodyPr>
          <a:lstStyle/>
          <a:p>
            <a:pPr algn="ctr"/>
            <a:r>
              <a:rPr lang="en-US" sz="4400" b="1" cap="none" spc="0"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rPr>
              <a:t>Unknowledgeable</a:t>
            </a:r>
            <a:endParaRPr lang="en-US" sz="4400" b="1" cap="none" spc="0"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4346876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937724"/>
            <a:ext cx="7772400" cy="1362075"/>
          </a:xfrm>
        </p:spPr>
        <p:txBody>
          <a:bodyPr/>
          <a:lstStyle/>
          <a:p>
            <a:r>
              <a:rPr lang="en-US" dirty="0" smtClean="0"/>
              <a:t>Know your purpose</a:t>
            </a:r>
            <a:br>
              <a:rPr lang="en-US" dirty="0" smtClean="0"/>
            </a:br>
            <a:r>
              <a:rPr lang="en-US" dirty="0" smtClean="0"/>
              <a:t>&amp; Structure the body</a:t>
            </a:r>
            <a:endParaRPr lang="en-US" dirty="0"/>
          </a:p>
        </p:txBody>
      </p:sp>
      <p:sp>
        <p:nvSpPr>
          <p:cNvPr id="3" name="Text Placeholder 2"/>
          <p:cNvSpPr>
            <a:spLocks noGrp="1"/>
          </p:cNvSpPr>
          <p:nvPr>
            <p:ph type="body" idx="1"/>
          </p:nvPr>
        </p:nvSpPr>
        <p:spPr>
          <a:xfrm>
            <a:off x="722313" y="4176327"/>
            <a:ext cx="7772400" cy="761397"/>
          </a:xfrm>
        </p:spPr>
        <p:txBody>
          <a:bodyPr>
            <a:normAutofit/>
          </a:bodyPr>
          <a:lstStyle/>
          <a:p>
            <a:r>
              <a:rPr lang="en-US" sz="2800" dirty="0" smtClean="0">
                <a:ln>
                  <a:solidFill>
                    <a:srgbClr val="000000"/>
                  </a:solidFill>
                </a:ln>
                <a:solidFill>
                  <a:srgbClr val="000000"/>
                </a:solidFill>
              </a:rPr>
              <a:t>Chapters Two and Six:</a:t>
            </a:r>
            <a:endParaRPr lang="en-US" sz="2800" dirty="0">
              <a:ln>
                <a:solidFill>
                  <a:srgbClr val="000000"/>
                </a:solidFill>
              </a:ln>
              <a:solidFill>
                <a:srgbClr val="000000"/>
              </a:solidFill>
            </a:endParaRPr>
          </a:p>
        </p:txBody>
      </p:sp>
    </p:spTree>
    <p:extLst>
      <p:ext uri="{BB962C8B-B14F-4D97-AF65-F5344CB8AC3E}">
        <p14:creationId xmlns:p14="http://schemas.microsoft.com/office/powerpoint/2010/main" val="6006418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2615" y="2425807"/>
            <a:ext cx="5891356" cy="1569660"/>
          </a:xfrm>
          <a:prstGeom prst="rect">
            <a:avLst/>
          </a:prstGeom>
        </p:spPr>
        <p:txBody>
          <a:bodyPr wrap="none">
            <a:spAutoFit/>
          </a:bodyPr>
          <a:lstStyle/>
          <a:p>
            <a:r>
              <a:rPr lang="en-US" sz="9600" b="1" dirty="0" smtClean="0">
                <a:latin typeface="Handwriting - Dakota"/>
                <a:cs typeface="Handwriting - Dakota"/>
              </a:rPr>
              <a:t>Purpose?</a:t>
            </a:r>
            <a:endParaRPr lang="en-US" sz="6000" b="1" dirty="0">
              <a:latin typeface="Handwriting - Dakota"/>
              <a:cs typeface="Handwriting - Dakota"/>
            </a:endParaRPr>
          </a:p>
        </p:txBody>
      </p:sp>
    </p:spTree>
    <p:extLst>
      <p:ext uri="{BB962C8B-B14F-4D97-AF65-F5344CB8AC3E}">
        <p14:creationId xmlns:p14="http://schemas.microsoft.com/office/powerpoint/2010/main" val="3466558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4602</TotalTime>
  <Words>2384</Words>
  <Application>Microsoft Macintosh PowerPoint</Application>
  <PresentationFormat>On-screen Show (4:3)</PresentationFormat>
  <Paragraphs>356</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Welcome!</vt:lpstr>
      <vt:lpstr>Oct 1, 2014  Bill Kreiger Bkreiger@ispeak.com</vt:lpstr>
      <vt:lpstr>Poor presentations</vt:lpstr>
      <vt:lpstr>PowerPoint Presentation</vt:lpstr>
      <vt:lpstr>Three Presentation Killers</vt:lpstr>
      <vt:lpstr>Presentation Killer #1</vt:lpstr>
      <vt:lpstr>PowerPoint Presentation</vt:lpstr>
      <vt:lpstr>Know your purpose &amp; Structure the body</vt:lpstr>
      <vt:lpstr>PowerPoint Presentation</vt:lpstr>
      <vt:lpstr>PowerPoint Presentation</vt:lpstr>
      <vt:lpstr>Left Brain vs. Right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Presentation Killer #2</vt:lpstr>
      <vt:lpstr>Corporate storytelling</vt:lpstr>
      <vt:lpstr>PowerPoint Presentation</vt:lpstr>
      <vt:lpstr>Methods to connect</vt:lpstr>
      <vt:lpstr>PowerPoint Presentation</vt:lpstr>
      <vt:lpstr>PowerPoint Presentation</vt:lpstr>
      <vt:lpstr>PowerPoint Presentation</vt:lpstr>
      <vt:lpstr>PowerPoint Presentation</vt:lpstr>
      <vt:lpstr>Where do I start?</vt:lpstr>
      <vt:lpstr>PowerPoint Presentation</vt:lpstr>
      <vt:lpstr>PowerPoint Presentation</vt:lpstr>
      <vt:lpstr>PowerPoint Presentation</vt:lpstr>
      <vt:lpstr>PowerPoint Presentation</vt:lpstr>
      <vt:lpstr>PowerPoint Presentation</vt:lpstr>
      <vt:lpstr>Presentation Killer #3</vt:lpstr>
      <vt:lpstr>Using visual Aids</vt:lpstr>
      <vt:lpstr>PowerPoint Presentation</vt:lpstr>
      <vt:lpstr>PowerPoint Presentation</vt:lpstr>
      <vt:lpstr>PowerPoint Presentation</vt:lpstr>
      <vt:lpstr>PowerPoint Presentation</vt:lpstr>
      <vt:lpstr>PowerPoint Presentation</vt:lpstr>
      <vt:lpstr>Safety Product Support</vt:lpstr>
      <vt:lpstr>PowerPoint Presentation</vt:lpstr>
      <vt:lpstr>PowerPoint Presentation</vt:lpstr>
      <vt:lpstr>PowerPoint Presentation</vt:lpstr>
      <vt:lpstr>Three Presentation Killers</vt:lpstr>
      <vt:lpstr>PowerPoint Presentation</vt:lpstr>
      <vt:lpstr>PowerPoint Presentation</vt:lpstr>
    </vt:vector>
  </TitlesOfParts>
  <Company>iSpeak,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 Peterson</dc:creator>
  <cp:lastModifiedBy>Russ Peterson</cp:lastModifiedBy>
  <cp:revision>144</cp:revision>
  <cp:lastPrinted>2014-05-19T16:59:15Z</cp:lastPrinted>
  <dcterms:created xsi:type="dcterms:W3CDTF">2014-04-18T16:39:19Z</dcterms:created>
  <dcterms:modified xsi:type="dcterms:W3CDTF">2015-06-04T20:01:07Z</dcterms:modified>
</cp:coreProperties>
</file>